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5" r:id="rId2"/>
    <p:sldId id="306" r:id="rId3"/>
    <p:sldId id="307" r:id="rId4"/>
    <p:sldId id="309" r:id="rId5"/>
    <p:sldId id="308" r:id="rId6"/>
    <p:sldId id="311" r:id="rId7"/>
    <p:sldId id="312" r:id="rId8"/>
    <p:sldId id="313" r:id="rId9"/>
    <p:sldId id="314" r:id="rId1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83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0397FC-A154-D3EC-F243-44D40F99C4A2}"/>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AFFC53B8-D05B-22AB-E14D-6E06462221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35D3976-A751-E209-ACCB-7E38B614C64F}"/>
              </a:ext>
            </a:extLst>
          </p:cNvPr>
          <p:cNvSpPr>
            <a:spLocks noGrp="1"/>
          </p:cNvSpPr>
          <p:nvPr>
            <p:ph type="dt" sz="half" idx="10"/>
          </p:nvPr>
        </p:nvSpPr>
        <p:spPr/>
        <p:txBody>
          <a:bodyPr/>
          <a:lstStyle/>
          <a:p>
            <a:fld id="{730BB992-E5B8-4BFD-ABBC-FF174044A434}" type="datetimeFigureOut">
              <a:rPr kumimoji="1" lang="ja-JP" altLang="en-US" smtClean="0"/>
              <a:t>2024/11/13</a:t>
            </a:fld>
            <a:endParaRPr kumimoji="1" lang="ja-JP" altLang="en-US"/>
          </a:p>
        </p:txBody>
      </p:sp>
      <p:sp>
        <p:nvSpPr>
          <p:cNvPr id="5" name="フッター プレースホルダー 4">
            <a:extLst>
              <a:ext uri="{FF2B5EF4-FFF2-40B4-BE49-F238E27FC236}">
                <a16:creationId xmlns:a16="http://schemas.microsoft.com/office/drawing/2014/main" id="{6FEC1F4C-C6E2-A6BF-D0C6-8EF388AD625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D868A36-3AF4-815D-519A-38BC1D6889C3}"/>
              </a:ext>
            </a:extLst>
          </p:cNvPr>
          <p:cNvSpPr>
            <a:spLocks noGrp="1"/>
          </p:cNvSpPr>
          <p:nvPr>
            <p:ph type="sldNum" sz="quarter" idx="12"/>
          </p:nvPr>
        </p:nvSpPr>
        <p:spPr/>
        <p:txBody>
          <a:body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42111211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E880059-37E7-40DA-492A-D54D7F3D795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D255243-90F5-D4B0-DB1F-EF4C4C3CC4D8}"/>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3980ACB-86AF-A013-B188-671AFFE34D27}"/>
              </a:ext>
            </a:extLst>
          </p:cNvPr>
          <p:cNvSpPr>
            <a:spLocks noGrp="1"/>
          </p:cNvSpPr>
          <p:nvPr>
            <p:ph type="dt" sz="half" idx="10"/>
          </p:nvPr>
        </p:nvSpPr>
        <p:spPr/>
        <p:txBody>
          <a:bodyPr/>
          <a:lstStyle/>
          <a:p>
            <a:fld id="{730BB992-E5B8-4BFD-ABBC-FF174044A434}" type="datetimeFigureOut">
              <a:rPr kumimoji="1" lang="ja-JP" altLang="en-US" smtClean="0"/>
              <a:t>2024/11/13</a:t>
            </a:fld>
            <a:endParaRPr kumimoji="1" lang="ja-JP" altLang="en-US"/>
          </a:p>
        </p:txBody>
      </p:sp>
      <p:sp>
        <p:nvSpPr>
          <p:cNvPr id="5" name="フッター プレースホルダー 4">
            <a:extLst>
              <a:ext uri="{FF2B5EF4-FFF2-40B4-BE49-F238E27FC236}">
                <a16:creationId xmlns:a16="http://schemas.microsoft.com/office/drawing/2014/main" id="{65CCF9DF-A0C0-926F-D74D-073C6F742E7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5EB3C53-EC0B-BE66-70B0-5A80BFBCB6B4}"/>
              </a:ext>
            </a:extLst>
          </p:cNvPr>
          <p:cNvSpPr>
            <a:spLocks noGrp="1"/>
          </p:cNvSpPr>
          <p:nvPr>
            <p:ph type="sldNum" sz="quarter" idx="12"/>
          </p:nvPr>
        </p:nvSpPr>
        <p:spPr/>
        <p:txBody>
          <a:body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40348800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3ED8B69-FF92-C6C1-F95B-817DAC6C3021}"/>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A2BBCD7A-ED1D-1AAD-BD7B-28F52197722D}"/>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AA76F27-1066-39E7-16FE-D99C872681B9}"/>
              </a:ext>
            </a:extLst>
          </p:cNvPr>
          <p:cNvSpPr>
            <a:spLocks noGrp="1"/>
          </p:cNvSpPr>
          <p:nvPr>
            <p:ph type="dt" sz="half" idx="10"/>
          </p:nvPr>
        </p:nvSpPr>
        <p:spPr/>
        <p:txBody>
          <a:bodyPr/>
          <a:lstStyle/>
          <a:p>
            <a:fld id="{730BB992-E5B8-4BFD-ABBC-FF174044A434}" type="datetimeFigureOut">
              <a:rPr kumimoji="1" lang="ja-JP" altLang="en-US" smtClean="0"/>
              <a:t>2024/11/13</a:t>
            </a:fld>
            <a:endParaRPr kumimoji="1" lang="ja-JP" altLang="en-US"/>
          </a:p>
        </p:txBody>
      </p:sp>
      <p:sp>
        <p:nvSpPr>
          <p:cNvPr id="5" name="フッター プレースホルダー 4">
            <a:extLst>
              <a:ext uri="{FF2B5EF4-FFF2-40B4-BE49-F238E27FC236}">
                <a16:creationId xmlns:a16="http://schemas.microsoft.com/office/drawing/2014/main" id="{354B0F1C-3C86-0C5F-0C43-7F750C6A987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CA73FFC-23D4-037B-94E8-A1775902240A}"/>
              </a:ext>
            </a:extLst>
          </p:cNvPr>
          <p:cNvSpPr>
            <a:spLocks noGrp="1"/>
          </p:cNvSpPr>
          <p:nvPr>
            <p:ph type="sldNum" sz="quarter" idx="12"/>
          </p:nvPr>
        </p:nvSpPr>
        <p:spPr/>
        <p:txBody>
          <a:body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3057260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77865FA-6FC5-CCEB-E34E-CF4EB061E03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7F51205-8AC5-FD83-6AAD-01A32C0A6BA6}"/>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BA54038-8EAC-52B3-7F5A-25C9352B5AA1}"/>
              </a:ext>
            </a:extLst>
          </p:cNvPr>
          <p:cNvSpPr>
            <a:spLocks noGrp="1"/>
          </p:cNvSpPr>
          <p:nvPr>
            <p:ph type="dt" sz="half" idx="10"/>
          </p:nvPr>
        </p:nvSpPr>
        <p:spPr/>
        <p:txBody>
          <a:bodyPr/>
          <a:lstStyle/>
          <a:p>
            <a:fld id="{730BB992-E5B8-4BFD-ABBC-FF174044A434}" type="datetimeFigureOut">
              <a:rPr kumimoji="1" lang="ja-JP" altLang="en-US" smtClean="0"/>
              <a:t>2024/11/13</a:t>
            </a:fld>
            <a:endParaRPr kumimoji="1" lang="ja-JP" altLang="en-US"/>
          </a:p>
        </p:txBody>
      </p:sp>
      <p:sp>
        <p:nvSpPr>
          <p:cNvPr id="5" name="フッター プレースホルダー 4">
            <a:extLst>
              <a:ext uri="{FF2B5EF4-FFF2-40B4-BE49-F238E27FC236}">
                <a16:creationId xmlns:a16="http://schemas.microsoft.com/office/drawing/2014/main" id="{C4F9DAB0-A88C-FB98-8EEB-ECB3007C4B1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E3523AA-610C-4C71-8218-8AE40D5FDD8F}"/>
              </a:ext>
            </a:extLst>
          </p:cNvPr>
          <p:cNvSpPr>
            <a:spLocks noGrp="1"/>
          </p:cNvSpPr>
          <p:nvPr>
            <p:ph type="sldNum" sz="quarter" idx="12"/>
          </p:nvPr>
        </p:nvSpPr>
        <p:spPr/>
        <p:txBody>
          <a:body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779987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C7C8764-1A84-6B61-7C4D-0ADD1DB2F24F}"/>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9CED30B-A458-788B-3CDD-F1FDD1AF1EA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97225017-4592-5835-0B5A-93E101CDB7E7}"/>
              </a:ext>
            </a:extLst>
          </p:cNvPr>
          <p:cNvSpPr>
            <a:spLocks noGrp="1"/>
          </p:cNvSpPr>
          <p:nvPr>
            <p:ph type="dt" sz="half" idx="10"/>
          </p:nvPr>
        </p:nvSpPr>
        <p:spPr/>
        <p:txBody>
          <a:bodyPr/>
          <a:lstStyle/>
          <a:p>
            <a:fld id="{730BB992-E5B8-4BFD-ABBC-FF174044A434}" type="datetimeFigureOut">
              <a:rPr kumimoji="1" lang="ja-JP" altLang="en-US" smtClean="0"/>
              <a:t>2024/11/13</a:t>
            </a:fld>
            <a:endParaRPr kumimoji="1" lang="ja-JP" altLang="en-US"/>
          </a:p>
        </p:txBody>
      </p:sp>
      <p:sp>
        <p:nvSpPr>
          <p:cNvPr id="5" name="フッター プレースホルダー 4">
            <a:extLst>
              <a:ext uri="{FF2B5EF4-FFF2-40B4-BE49-F238E27FC236}">
                <a16:creationId xmlns:a16="http://schemas.microsoft.com/office/drawing/2014/main" id="{6357F025-8B41-363D-9339-0297E6517BB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09E2C8F-E908-9EC5-F37E-C5695AA5CA5C}"/>
              </a:ext>
            </a:extLst>
          </p:cNvPr>
          <p:cNvSpPr>
            <a:spLocks noGrp="1"/>
          </p:cNvSpPr>
          <p:nvPr>
            <p:ph type="sldNum" sz="quarter" idx="12"/>
          </p:nvPr>
        </p:nvSpPr>
        <p:spPr/>
        <p:txBody>
          <a:body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9278195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95497E-323F-D68D-C95A-98CAFB5B1D2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83D842D-BFBF-0A4D-60FB-5F196941C1F5}"/>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E5B3F979-6A28-3F5E-249A-40C4DCFB9694}"/>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EDFF4449-53BC-8197-E07A-C8DCF71D5A51}"/>
              </a:ext>
            </a:extLst>
          </p:cNvPr>
          <p:cNvSpPr>
            <a:spLocks noGrp="1"/>
          </p:cNvSpPr>
          <p:nvPr>
            <p:ph type="dt" sz="half" idx="10"/>
          </p:nvPr>
        </p:nvSpPr>
        <p:spPr/>
        <p:txBody>
          <a:bodyPr/>
          <a:lstStyle/>
          <a:p>
            <a:fld id="{730BB992-E5B8-4BFD-ABBC-FF174044A434}" type="datetimeFigureOut">
              <a:rPr kumimoji="1" lang="ja-JP" altLang="en-US" smtClean="0"/>
              <a:t>2024/11/13</a:t>
            </a:fld>
            <a:endParaRPr kumimoji="1" lang="ja-JP" altLang="en-US"/>
          </a:p>
        </p:txBody>
      </p:sp>
      <p:sp>
        <p:nvSpPr>
          <p:cNvPr id="6" name="フッター プレースホルダー 5">
            <a:extLst>
              <a:ext uri="{FF2B5EF4-FFF2-40B4-BE49-F238E27FC236}">
                <a16:creationId xmlns:a16="http://schemas.microsoft.com/office/drawing/2014/main" id="{98606E28-235C-6AA4-C659-E86C2067405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303058D-278D-6A03-8897-DCE049F51151}"/>
              </a:ext>
            </a:extLst>
          </p:cNvPr>
          <p:cNvSpPr>
            <a:spLocks noGrp="1"/>
          </p:cNvSpPr>
          <p:nvPr>
            <p:ph type="sldNum" sz="quarter" idx="12"/>
          </p:nvPr>
        </p:nvSpPr>
        <p:spPr/>
        <p:txBody>
          <a:body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39009565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B8F873-DADB-EC58-01C5-B6BDFCBCD265}"/>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54497E6-2432-3BA9-6220-4A71E3EA05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9250B726-DA42-890F-6ABB-2E8D3A6E5A5B}"/>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2AA54F8F-7C3C-5A5D-9A82-B352231F24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D8E4EB2C-0A0B-C068-5FF4-D991C20ACF22}"/>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813F4EB7-135C-3633-5F55-0FF36E4A800B}"/>
              </a:ext>
            </a:extLst>
          </p:cNvPr>
          <p:cNvSpPr>
            <a:spLocks noGrp="1"/>
          </p:cNvSpPr>
          <p:nvPr>
            <p:ph type="dt" sz="half" idx="10"/>
          </p:nvPr>
        </p:nvSpPr>
        <p:spPr/>
        <p:txBody>
          <a:bodyPr/>
          <a:lstStyle/>
          <a:p>
            <a:fld id="{730BB992-E5B8-4BFD-ABBC-FF174044A434}" type="datetimeFigureOut">
              <a:rPr kumimoji="1" lang="ja-JP" altLang="en-US" smtClean="0"/>
              <a:t>2024/11/13</a:t>
            </a:fld>
            <a:endParaRPr kumimoji="1" lang="ja-JP" altLang="en-US"/>
          </a:p>
        </p:txBody>
      </p:sp>
      <p:sp>
        <p:nvSpPr>
          <p:cNvPr id="8" name="フッター プレースホルダー 7">
            <a:extLst>
              <a:ext uri="{FF2B5EF4-FFF2-40B4-BE49-F238E27FC236}">
                <a16:creationId xmlns:a16="http://schemas.microsoft.com/office/drawing/2014/main" id="{FCF4CE46-3BC2-089C-E08D-012A8E1F1B8F}"/>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56FC9B51-F3E4-3587-BA94-BCA43AC7B053}"/>
              </a:ext>
            </a:extLst>
          </p:cNvPr>
          <p:cNvSpPr>
            <a:spLocks noGrp="1"/>
          </p:cNvSpPr>
          <p:nvPr>
            <p:ph type="sldNum" sz="quarter" idx="12"/>
          </p:nvPr>
        </p:nvSpPr>
        <p:spPr/>
        <p:txBody>
          <a:body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4153782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FF2F406-C095-1B2C-3B41-BAACD7978030}"/>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8EDE3BF5-648A-9D18-764A-E92033CE48C2}"/>
              </a:ext>
            </a:extLst>
          </p:cNvPr>
          <p:cNvSpPr>
            <a:spLocks noGrp="1"/>
          </p:cNvSpPr>
          <p:nvPr>
            <p:ph type="dt" sz="half" idx="10"/>
          </p:nvPr>
        </p:nvSpPr>
        <p:spPr/>
        <p:txBody>
          <a:bodyPr/>
          <a:lstStyle/>
          <a:p>
            <a:fld id="{730BB992-E5B8-4BFD-ABBC-FF174044A434}" type="datetimeFigureOut">
              <a:rPr kumimoji="1" lang="ja-JP" altLang="en-US" smtClean="0"/>
              <a:t>2024/11/13</a:t>
            </a:fld>
            <a:endParaRPr kumimoji="1" lang="ja-JP" altLang="en-US"/>
          </a:p>
        </p:txBody>
      </p:sp>
      <p:sp>
        <p:nvSpPr>
          <p:cNvPr id="4" name="フッター プレースホルダー 3">
            <a:extLst>
              <a:ext uri="{FF2B5EF4-FFF2-40B4-BE49-F238E27FC236}">
                <a16:creationId xmlns:a16="http://schemas.microsoft.com/office/drawing/2014/main" id="{A7DB6A81-9849-2138-74C5-5B631543C8FB}"/>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63B0BBD8-BE56-769E-85D5-97F5AC90094A}"/>
              </a:ext>
            </a:extLst>
          </p:cNvPr>
          <p:cNvSpPr>
            <a:spLocks noGrp="1"/>
          </p:cNvSpPr>
          <p:nvPr>
            <p:ph type="sldNum" sz="quarter" idx="12"/>
          </p:nvPr>
        </p:nvSpPr>
        <p:spPr/>
        <p:txBody>
          <a:body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3226546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6118BF11-B26E-CC15-1054-EC57E2CF589B}"/>
              </a:ext>
            </a:extLst>
          </p:cNvPr>
          <p:cNvSpPr>
            <a:spLocks noGrp="1"/>
          </p:cNvSpPr>
          <p:nvPr>
            <p:ph type="dt" sz="half" idx="10"/>
          </p:nvPr>
        </p:nvSpPr>
        <p:spPr/>
        <p:txBody>
          <a:bodyPr/>
          <a:lstStyle/>
          <a:p>
            <a:fld id="{730BB992-E5B8-4BFD-ABBC-FF174044A434}" type="datetimeFigureOut">
              <a:rPr kumimoji="1" lang="ja-JP" altLang="en-US" smtClean="0"/>
              <a:t>2024/11/13</a:t>
            </a:fld>
            <a:endParaRPr kumimoji="1" lang="ja-JP" altLang="en-US"/>
          </a:p>
        </p:txBody>
      </p:sp>
      <p:sp>
        <p:nvSpPr>
          <p:cNvPr id="3" name="フッター プレースホルダー 2">
            <a:extLst>
              <a:ext uri="{FF2B5EF4-FFF2-40B4-BE49-F238E27FC236}">
                <a16:creationId xmlns:a16="http://schemas.microsoft.com/office/drawing/2014/main" id="{FC4B992F-7DA7-32BC-B249-705CBB4F5702}"/>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F8993D94-3E45-0B23-7D99-43449FF3244D}"/>
              </a:ext>
            </a:extLst>
          </p:cNvPr>
          <p:cNvSpPr>
            <a:spLocks noGrp="1"/>
          </p:cNvSpPr>
          <p:nvPr>
            <p:ph type="sldNum" sz="quarter" idx="12"/>
          </p:nvPr>
        </p:nvSpPr>
        <p:spPr/>
        <p:txBody>
          <a:body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16948526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557475-89AE-444D-875A-BCF88355C61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0FECF505-AC39-AA14-87C7-29FF2DA68A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7CDBB08F-ECE8-A34E-B230-AD29490796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A0AF3B2-C51A-C3AB-A646-3396DBD1C046}"/>
              </a:ext>
            </a:extLst>
          </p:cNvPr>
          <p:cNvSpPr>
            <a:spLocks noGrp="1"/>
          </p:cNvSpPr>
          <p:nvPr>
            <p:ph type="dt" sz="half" idx="10"/>
          </p:nvPr>
        </p:nvSpPr>
        <p:spPr/>
        <p:txBody>
          <a:bodyPr/>
          <a:lstStyle/>
          <a:p>
            <a:fld id="{730BB992-E5B8-4BFD-ABBC-FF174044A434}" type="datetimeFigureOut">
              <a:rPr kumimoji="1" lang="ja-JP" altLang="en-US" smtClean="0"/>
              <a:t>2024/11/13</a:t>
            </a:fld>
            <a:endParaRPr kumimoji="1" lang="ja-JP" altLang="en-US"/>
          </a:p>
        </p:txBody>
      </p:sp>
      <p:sp>
        <p:nvSpPr>
          <p:cNvPr id="6" name="フッター プレースホルダー 5">
            <a:extLst>
              <a:ext uri="{FF2B5EF4-FFF2-40B4-BE49-F238E27FC236}">
                <a16:creationId xmlns:a16="http://schemas.microsoft.com/office/drawing/2014/main" id="{FF043DF3-5DCC-111D-45F4-886DFD94663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684C453-38F0-4E43-57E2-2C6BFF7FD3CF}"/>
              </a:ext>
            </a:extLst>
          </p:cNvPr>
          <p:cNvSpPr>
            <a:spLocks noGrp="1"/>
          </p:cNvSpPr>
          <p:nvPr>
            <p:ph type="sldNum" sz="quarter" idx="12"/>
          </p:nvPr>
        </p:nvSpPr>
        <p:spPr/>
        <p:txBody>
          <a:body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3234025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7925C9-7216-CB7C-A78E-064140002494}"/>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0A1673CD-0E07-17B6-08E7-8F60313948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52E5AA31-5CA8-A388-326F-6C5D5E7D59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02318AC-D4F8-DAD7-5D41-8136B359B32F}"/>
              </a:ext>
            </a:extLst>
          </p:cNvPr>
          <p:cNvSpPr>
            <a:spLocks noGrp="1"/>
          </p:cNvSpPr>
          <p:nvPr>
            <p:ph type="dt" sz="half" idx="10"/>
          </p:nvPr>
        </p:nvSpPr>
        <p:spPr/>
        <p:txBody>
          <a:bodyPr/>
          <a:lstStyle/>
          <a:p>
            <a:fld id="{730BB992-E5B8-4BFD-ABBC-FF174044A434}" type="datetimeFigureOut">
              <a:rPr kumimoji="1" lang="ja-JP" altLang="en-US" smtClean="0"/>
              <a:t>2024/11/13</a:t>
            </a:fld>
            <a:endParaRPr kumimoji="1" lang="ja-JP" altLang="en-US"/>
          </a:p>
        </p:txBody>
      </p:sp>
      <p:sp>
        <p:nvSpPr>
          <p:cNvPr id="6" name="フッター プレースホルダー 5">
            <a:extLst>
              <a:ext uri="{FF2B5EF4-FFF2-40B4-BE49-F238E27FC236}">
                <a16:creationId xmlns:a16="http://schemas.microsoft.com/office/drawing/2014/main" id="{E2835BA4-A70D-7BAE-B150-7AF13FB81B6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C4B7692-453F-0FB6-40B6-8E967C0EA470}"/>
              </a:ext>
            </a:extLst>
          </p:cNvPr>
          <p:cNvSpPr>
            <a:spLocks noGrp="1"/>
          </p:cNvSpPr>
          <p:nvPr>
            <p:ph type="sldNum" sz="quarter" idx="12"/>
          </p:nvPr>
        </p:nvSpPr>
        <p:spPr/>
        <p:txBody>
          <a:body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3126364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3DB54662-14FF-E7DF-0800-5AB1FB9E65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CAB73DB-B932-B8C6-FFA7-5FDC2DB763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69F7D2E-457B-328C-3AD2-CF809403DA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30BB992-E5B8-4BFD-ABBC-FF174044A434}" type="datetimeFigureOut">
              <a:rPr kumimoji="1" lang="ja-JP" altLang="en-US" smtClean="0"/>
              <a:t>2024/11/13</a:t>
            </a:fld>
            <a:endParaRPr kumimoji="1" lang="ja-JP" altLang="en-US"/>
          </a:p>
        </p:txBody>
      </p:sp>
      <p:sp>
        <p:nvSpPr>
          <p:cNvPr id="5" name="フッター プレースホルダー 4">
            <a:extLst>
              <a:ext uri="{FF2B5EF4-FFF2-40B4-BE49-F238E27FC236}">
                <a16:creationId xmlns:a16="http://schemas.microsoft.com/office/drawing/2014/main" id="{A4028E64-D0FD-A67A-7F2B-2C75417B27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ECF2E87C-25ED-AF0D-D8EF-17D3444824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02C387A-2710-4B55-BD23-D8E84A572D82}" type="slidenum">
              <a:rPr kumimoji="1" lang="ja-JP" altLang="en-US" smtClean="0"/>
              <a:t>‹#›</a:t>
            </a:fld>
            <a:endParaRPr kumimoji="1" lang="ja-JP" altLang="en-US"/>
          </a:p>
        </p:txBody>
      </p:sp>
    </p:spTree>
    <p:extLst>
      <p:ext uri="{BB962C8B-B14F-4D97-AF65-F5344CB8AC3E}">
        <p14:creationId xmlns:p14="http://schemas.microsoft.com/office/powerpoint/2010/main" val="39009360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2AC00-00A1-9148-7831-0A6654CC1396}"/>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EFF71F00-D2DB-82B8-1B29-DCBC510A9489}"/>
              </a:ext>
            </a:extLst>
          </p:cNvPr>
          <p:cNvSpPr>
            <a:spLocks noGrp="1"/>
          </p:cNvSpPr>
          <p:nvPr>
            <p:ph type="title"/>
          </p:nvPr>
        </p:nvSpPr>
        <p:spPr>
          <a:xfrm>
            <a:off x="4061238" y="185876"/>
            <a:ext cx="4012600" cy="1021019"/>
          </a:xfrm>
        </p:spPr>
        <p:txBody>
          <a:bodyPr>
            <a:normAutofit fontScale="90000"/>
          </a:bodyPr>
          <a:lstStyle/>
          <a:p>
            <a:r>
              <a:rPr lang="ja-JP" altLang="en-US" dirty="0">
                <a:latin typeface="HG創英角ｺﾞｼｯｸUB" panose="020B0909000000000000" pitchFamily="49" charset="-128"/>
                <a:ea typeface="HG創英角ｺﾞｼｯｸUB" panose="020B0909000000000000" pitchFamily="49" charset="-128"/>
              </a:rPr>
              <a:t>グラフ概要説明</a:t>
            </a:r>
          </a:p>
        </p:txBody>
      </p:sp>
      <p:pic>
        <p:nvPicPr>
          <p:cNvPr id="8" name="図 7">
            <a:extLst>
              <a:ext uri="{FF2B5EF4-FFF2-40B4-BE49-F238E27FC236}">
                <a16:creationId xmlns:a16="http://schemas.microsoft.com/office/drawing/2014/main" id="{F77C593C-023C-5AC9-B2C3-630DEF2F49D3}"/>
              </a:ext>
            </a:extLst>
          </p:cNvPr>
          <p:cNvPicPr>
            <a:picLocks noChangeAspect="1"/>
          </p:cNvPicPr>
          <p:nvPr/>
        </p:nvPicPr>
        <p:blipFill>
          <a:blip r:embed="rId2"/>
          <a:stretch>
            <a:fillRect/>
          </a:stretch>
        </p:blipFill>
        <p:spPr>
          <a:xfrm>
            <a:off x="853134" y="1651775"/>
            <a:ext cx="9940975" cy="4547299"/>
          </a:xfrm>
          <a:prstGeom prst="rect">
            <a:avLst/>
          </a:prstGeom>
        </p:spPr>
      </p:pic>
      <p:sp>
        <p:nvSpPr>
          <p:cNvPr id="10" name="正方形/長方形 9">
            <a:extLst>
              <a:ext uri="{FF2B5EF4-FFF2-40B4-BE49-F238E27FC236}">
                <a16:creationId xmlns:a16="http://schemas.microsoft.com/office/drawing/2014/main" id="{840D8075-E4A8-E0DB-3E2A-8F1FE3B5A79B}"/>
              </a:ext>
            </a:extLst>
          </p:cNvPr>
          <p:cNvSpPr/>
          <p:nvPr/>
        </p:nvSpPr>
        <p:spPr>
          <a:xfrm>
            <a:off x="9312493" y="1651775"/>
            <a:ext cx="1481616" cy="176676"/>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11" name="正方形/長方形 10">
            <a:extLst>
              <a:ext uri="{FF2B5EF4-FFF2-40B4-BE49-F238E27FC236}">
                <a16:creationId xmlns:a16="http://schemas.microsoft.com/office/drawing/2014/main" id="{16A85061-9A50-4D75-C1FF-154447027339}"/>
              </a:ext>
            </a:extLst>
          </p:cNvPr>
          <p:cNvSpPr/>
          <p:nvPr/>
        </p:nvSpPr>
        <p:spPr>
          <a:xfrm>
            <a:off x="8073838" y="1680611"/>
            <a:ext cx="729690" cy="624844"/>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12" name="正方形/長方形 11">
            <a:extLst>
              <a:ext uri="{FF2B5EF4-FFF2-40B4-BE49-F238E27FC236}">
                <a16:creationId xmlns:a16="http://schemas.microsoft.com/office/drawing/2014/main" id="{AB9E5ACE-E6AC-32F9-2A48-8BF6C4FA7DC5}"/>
              </a:ext>
            </a:extLst>
          </p:cNvPr>
          <p:cNvSpPr/>
          <p:nvPr/>
        </p:nvSpPr>
        <p:spPr>
          <a:xfrm>
            <a:off x="7947377" y="2334291"/>
            <a:ext cx="2846731" cy="1303852"/>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13" name="正方形/長方形 12">
            <a:extLst>
              <a:ext uri="{FF2B5EF4-FFF2-40B4-BE49-F238E27FC236}">
                <a16:creationId xmlns:a16="http://schemas.microsoft.com/office/drawing/2014/main" id="{8C8BE55F-6C04-1F03-6C8B-02E903297A18}"/>
              </a:ext>
            </a:extLst>
          </p:cNvPr>
          <p:cNvSpPr/>
          <p:nvPr/>
        </p:nvSpPr>
        <p:spPr>
          <a:xfrm>
            <a:off x="7947377" y="3696519"/>
            <a:ext cx="1692730" cy="447464"/>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14" name="正方形/長方形 13">
            <a:extLst>
              <a:ext uri="{FF2B5EF4-FFF2-40B4-BE49-F238E27FC236}">
                <a16:creationId xmlns:a16="http://schemas.microsoft.com/office/drawing/2014/main" id="{B4F3DB0A-69CA-4AE9-E6E1-45C573A0C371}"/>
              </a:ext>
            </a:extLst>
          </p:cNvPr>
          <p:cNvSpPr/>
          <p:nvPr/>
        </p:nvSpPr>
        <p:spPr>
          <a:xfrm>
            <a:off x="1079651" y="1818722"/>
            <a:ext cx="914516" cy="253267"/>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latin typeface="HG創英角ｺﾞｼｯｸUB" panose="020B0909000000000000" pitchFamily="49" charset="-128"/>
              <a:ea typeface="HG創英角ｺﾞｼｯｸUB" panose="020B0909000000000000" pitchFamily="49" charset="-128"/>
            </a:endParaRPr>
          </a:p>
        </p:txBody>
      </p:sp>
      <p:cxnSp>
        <p:nvCxnSpPr>
          <p:cNvPr id="18" name="直線矢印コネクタ 17">
            <a:extLst>
              <a:ext uri="{FF2B5EF4-FFF2-40B4-BE49-F238E27FC236}">
                <a16:creationId xmlns:a16="http://schemas.microsoft.com/office/drawing/2014/main" id="{9C636FBB-216F-5673-AE79-D758D46E6E19}"/>
              </a:ext>
            </a:extLst>
          </p:cNvPr>
          <p:cNvCxnSpPr/>
          <p:nvPr/>
        </p:nvCxnSpPr>
        <p:spPr>
          <a:xfrm flipH="1" flipV="1">
            <a:off x="7509750" y="1420237"/>
            <a:ext cx="943583" cy="155643"/>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B567C7FF-74FF-6C8C-C548-61BF0579C445}"/>
              </a:ext>
            </a:extLst>
          </p:cNvPr>
          <p:cNvSpPr txBox="1"/>
          <p:nvPr/>
        </p:nvSpPr>
        <p:spPr>
          <a:xfrm>
            <a:off x="0" y="0"/>
            <a:ext cx="1352029" cy="369332"/>
          </a:xfrm>
          <a:prstGeom prst="rect">
            <a:avLst/>
          </a:prstGeom>
          <a:noFill/>
        </p:spPr>
        <p:txBody>
          <a:bodyPr wrap="square" rtlCol="0">
            <a:spAutoFit/>
          </a:bodyPr>
          <a:lstStyle/>
          <a:p>
            <a:r>
              <a:rPr kumimoji="1" lang="ja-JP" altLang="en-US" dirty="0">
                <a:solidFill>
                  <a:srgbClr val="FF0000"/>
                </a:solidFill>
                <a:latin typeface="HG創英角ｺﾞｼｯｸUB" panose="020B0909000000000000" pitchFamily="49" charset="-128"/>
                <a:ea typeface="HG創英角ｺﾞｼｯｸUB" panose="020B0909000000000000" pitchFamily="49" charset="-128"/>
              </a:rPr>
              <a:t>・全体概要</a:t>
            </a:r>
          </a:p>
        </p:txBody>
      </p:sp>
      <p:sp>
        <p:nvSpPr>
          <p:cNvPr id="21" name="テキスト ボックス 20">
            <a:extLst>
              <a:ext uri="{FF2B5EF4-FFF2-40B4-BE49-F238E27FC236}">
                <a16:creationId xmlns:a16="http://schemas.microsoft.com/office/drawing/2014/main" id="{D3051B55-A0D4-3D2F-136B-F812F218A0E0}"/>
              </a:ext>
            </a:extLst>
          </p:cNvPr>
          <p:cNvSpPr txBox="1"/>
          <p:nvPr/>
        </p:nvSpPr>
        <p:spPr>
          <a:xfrm>
            <a:off x="5359937" y="1235223"/>
            <a:ext cx="2052537" cy="369332"/>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モード切替ボタン</a:t>
            </a:r>
          </a:p>
        </p:txBody>
      </p:sp>
      <p:sp>
        <p:nvSpPr>
          <p:cNvPr id="22" name="テキスト ボックス 21">
            <a:extLst>
              <a:ext uri="{FF2B5EF4-FFF2-40B4-BE49-F238E27FC236}">
                <a16:creationId xmlns:a16="http://schemas.microsoft.com/office/drawing/2014/main" id="{5011351F-EA58-7802-407F-95455C1AFB73}"/>
              </a:ext>
            </a:extLst>
          </p:cNvPr>
          <p:cNvSpPr txBox="1"/>
          <p:nvPr/>
        </p:nvSpPr>
        <p:spPr>
          <a:xfrm>
            <a:off x="9312493" y="1050557"/>
            <a:ext cx="1866205" cy="646331"/>
          </a:xfrm>
          <a:prstGeom prst="rect">
            <a:avLst/>
          </a:prstGeom>
          <a:noFill/>
        </p:spPr>
        <p:txBody>
          <a:bodyPr wrap="square" rtlCol="0">
            <a:spAutoFit/>
          </a:bodyPr>
          <a:lstStyle/>
          <a:p>
            <a:r>
              <a:rPr kumimoji="1" lang="en-US" altLang="ja-JP" err="1">
                <a:latin typeface="HG創英角ｺﾞｼｯｸUB" panose="020B0909000000000000" pitchFamily="49" charset="-128"/>
                <a:ea typeface="HG創英角ｺﾞｼｯｸUB" panose="020B0909000000000000" pitchFamily="49" charset="-128"/>
              </a:rPr>
              <a:t>Plotly</a:t>
            </a:r>
            <a:r>
              <a:rPr kumimoji="1" lang="ja-JP" altLang="en-US">
                <a:latin typeface="HG創英角ｺﾞｼｯｸUB" panose="020B0909000000000000" pitchFamily="49" charset="-128"/>
                <a:ea typeface="HG創英角ｺﾞｼｯｸUB" panose="020B0909000000000000" pitchFamily="49" charset="-128"/>
              </a:rPr>
              <a:t>の各種機能</a:t>
            </a:r>
          </a:p>
        </p:txBody>
      </p:sp>
      <p:cxnSp>
        <p:nvCxnSpPr>
          <p:cNvPr id="23" name="直線矢印コネクタ 22">
            <a:extLst>
              <a:ext uri="{FF2B5EF4-FFF2-40B4-BE49-F238E27FC236}">
                <a16:creationId xmlns:a16="http://schemas.microsoft.com/office/drawing/2014/main" id="{D5641024-F22A-14F1-CCEA-E92F1234C1A3}"/>
              </a:ext>
            </a:extLst>
          </p:cNvPr>
          <p:cNvCxnSpPr>
            <a:cxnSpLocks/>
            <a:endCxn id="22" idx="2"/>
          </p:cNvCxnSpPr>
          <p:nvPr/>
        </p:nvCxnSpPr>
        <p:spPr>
          <a:xfrm>
            <a:off x="10179992" y="1649849"/>
            <a:ext cx="65604" cy="47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直線矢印コネクタ 24">
            <a:extLst>
              <a:ext uri="{FF2B5EF4-FFF2-40B4-BE49-F238E27FC236}">
                <a16:creationId xmlns:a16="http://schemas.microsoft.com/office/drawing/2014/main" id="{35A238D9-9EEC-98B9-442D-713CA53FEDD0}"/>
              </a:ext>
            </a:extLst>
          </p:cNvPr>
          <p:cNvCxnSpPr>
            <a:cxnSpLocks/>
          </p:cNvCxnSpPr>
          <p:nvPr/>
        </p:nvCxnSpPr>
        <p:spPr>
          <a:xfrm>
            <a:off x="10794108" y="3130380"/>
            <a:ext cx="287314" cy="0"/>
          </a:xfrm>
          <a:prstGeom prst="straightConnector1">
            <a:avLst/>
          </a:prstGeom>
          <a:ln>
            <a:solidFill>
              <a:schemeClr val="accent6">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37F965FD-69AF-87C6-07BB-E49BC37A310E}"/>
              </a:ext>
            </a:extLst>
          </p:cNvPr>
          <p:cNvSpPr txBox="1"/>
          <p:nvPr/>
        </p:nvSpPr>
        <p:spPr>
          <a:xfrm>
            <a:off x="11178698" y="2020324"/>
            <a:ext cx="280481" cy="4247317"/>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各種</a:t>
            </a:r>
            <a:endParaRPr kumimoji="1" lang="en-US" altLang="ja-JP">
              <a:latin typeface="HG創英角ｺﾞｼｯｸUB" panose="020B0909000000000000" pitchFamily="49" charset="-128"/>
              <a:ea typeface="HG創英角ｺﾞｼｯｸUB" panose="020B0909000000000000" pitchFamily="49" charset="-128"/>
            </a:endParaRPr>
          </a:p>
          <a:p>
            <a:r>
              <a:rPr kumimoji="1" lang="ja-JP" altLang="en-US">
                <a:latin typeface="HG創英角ｺﾞｼｯｸUB" panose="020B0909000000000000" pitchFamily="49" charset="-128"/>
                <a:ea typeface="HG創英角ｺﾞｼｯｸUB" panose="020B0909000000000000" pitchFamily="49" charset="-128"/>
              </a:rPr>
              <a:t>エッジ切り替え用レジェンド</a:t>
            </a:r>
          </a:p>
        </p:txBody>
      </p:sp>
      <p:cxnSp>
        <p:nvCxnSpPr>
          <p:cNvPr id="29" name="直線矢印コネクタ 28">
            <a:extLst>
              <a:ext uri="{FF2B5EF4-FFF2-40B4-BE49-F238E27FC236}">
                <a16:creationId xmlns:a16="http://schemas.microsoft.com/office/drawing/2014/main" id="{8966892A-53D7-1E3B-84F8-C7244A6B480F}"/>
              </a:ext>
            </a:extLst>
          </p:cNvPr>
          <p:cNvCxnSpPr>
            <a:cxnSpLocks/>
          </p:cNvCxnSpPr>
          <p:nvPr/>
        </p:nvCxnSpPr>
        <p:spPr>
          <a:xfrm flipV="1">
            <a:off x="1877551" y="1534869"/>
            <a:ext cx="223620" cy="254670"/>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154EA697-499D-46E3-6CFD-E788ECCB8D8C}"/>
              </a:ext>
            </a:extLst>
          </p:cNvPr>
          <p:cNvSpPr txBox="1"/>
          <p:nvPr/>
        </p:nvSpPr>
        <p:spPr>
          <a:xfrm>
            <a:off x="2194277" y="1214365"/>
            <a:ext cx="1633553" cy="369332"/>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選択中モード</a:t>
            </a:r>
          </a:p>
        </p:txBody>
      </p:sp>
      <p:cxnSp>
        <p:nvCxnSpPr>
          <p:cNvPr id="33" name="直線矢印コネクタ 32">
            <a:extLst>
              <a:ext uri="{FF2B5EF4-FFF2-40B4-BE49-F238E27FC236}">
                <a16:creationId xmlns:a16="http://schemas.microsoft.com/office/drawing/2014/main" id="{011D902B-8B51-C857-4A7A-282C7A467770}"/>
              </a:ext>
            </a:extLst>
          </p:cNvPr>
          <p:cNvCxnSpPr>
            <a:cxnSpLocks/>
            <a:endCxn id="35" idx="0"/>
          </p:cNvCxnSpPr>
          <p:nvPr/>
        </p:nvCxnSpPr>
        <p:spPr>
          <a:xfrm>
            <a:off x="8735492" y="4143982"/>
            <a:ext cx="441682" cy="279135"/>
          </a:xfrm>
          <a:prstGeom prst="straightConnector1">
            <a:avLst/>
          </a:prstGeom>
          <a:ln>
            <a:solidFill>
              <a:schemeClr val="accent6">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5" name="テキスト ボックス 34">
            <a:extLst>
              <a:ext uri="{FF2B5EF4-FFF2-40B4-BE49-F238E27FC236}">
                <a16:creationId xmlns:a16="http://schemas.microsoft.com/office/drawing/2014/main" id="{72BE8925-3B50-01CA-F1EE-30AFDC090E2A}"/>
              </a:ext>
            </a:extLst>
          </p:cNvPr>
          <p:cNvSpPr txBox="1"/>
          <p:nvPr/>
        </p:nvSpPr>
        <p:spPr>
          <a:xfrm>
            <a:off x="7931512" y="4423117"/>
            <a:ext cx="2491323" cy="646331"/>
          </a:xfrm>
          <a:prstGeom prst="rect">
            <a:avLst/>
          </a:prstGeom>
          <a:noFill/>
        </p:spPr>
        <p:txBody>
          <a:bodyPr wrap="square" rtlCol="0">
            <a:spAutoFit/>
          </a:bodyPr>
          <a:lstStyle/>
          <a:p>
            <a:r>
              <a:rPr kumimoji="1" lang="ja-JP" altLang="en-US">
                <a:solidFill>
                  <a:schemeClr val="bg1"/>
                </a:solidFill>
                <a:latin typeface="HG創英角ｺﾞｼｯｸUB" panose="020B0909000000000000" pitchFamily="49" charset="-128"/>
                <a:ea typeface="HG創英角ｺﾞｼｯｸUB" panose="020B0909000000000000" pitchFamily="49" charset="-128"/>
              </a:rPr>
              <a:t>各種ノード切り替え用レジェンド</a:t>
            </a:r>
          </a:p>
        </p:txBody>
      </p:sp>
      <p:sp>
        <p:nvSpPr>
          <p:cNvPr id="39" name="正方形/長方形 38">
            <a:extLst>
              <a:ext uri="{FF2B5EF4-FFF2-40B4-BE49-F238E27FC236}">
                <a16:creationId xmlns:a16="http://schemas.microsoft.com/office/drawing/2014/main" id="{281030BF-3A88-8A80-8FF5-47D36C0FBCC9}"/>
              </a:ext>
            </a:extLst>
          </p:cNvPr>
          <p:cNvSpPr/>
          <p:nvPr/>
        </p:nvSpPr>
        <p:spPr>
          <a:xfrm>
            <a:off x="3997948" y="5724421"/>
            <a:ext cx="223853" cy="238632"/>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latin typeface="HG創英角ｺﾞｼｯｸUB" panose="020B0909000000000000" pitchFamily="49" charset="-128"/>
              <a:ea typeface="HG創英角ｺﾞｼｯｸUB" panose="020B0909000000000000" pitchFamily="49" charset="-128"/>
            </a:endParaRPr>
          </a:p>
        </p:txBody>
      </p:sp>
      <p:cxnSp>
        <p:nvCxnSpPr>
          <p:cNvPr id="40" name="直線矢印コネクタ 39">
            <a:extLst>
              <a:ext uri="{FF2B5EF4-FFF2-40B4-BE49-F238E27FC236}">
                <a16:creationId xmlns:a16="http://schemas.microsoft.com/office/drawing/2014/main" id="{699A63D4-9197-A873-04FE-45C6A33884BB}"/>
              </a:ext>
            </a:extLst>
          </p:cNvPr>
          <p:cNvCxnSpPr>
            <a:cxnSpLocks/>
          </p:cNvCxnSpPr>
          <p:nvPr/>
        </p:nvCxnSpPr>
        <p:spPr>
          <a:xfrm>
            <a:off x="4312245" y="5843737"/>
            <a:ext cx="287314" cy="0"/>
          </a:xfrm>
          <a:prstGeom prst="straightConnector1">
            <a:avLst/>
          </a:prstGeom>
          <a:ln>
            <a:solidFill>
              <a:schemeClr val="accent6">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B72516AC-0438-FCB8-9642-AE47644A049B}"/>
              </a:ext>
            </a:extLst>
          </p:cNvPr>
          <p:cNvSpPr txBox="1"/>
          <p:nvPr/>
        </p:nvSpPr>
        <p:spPr>
          <a:xfrm>
            <a:off x="4797353" y="5539755"/>
            <a:ext cx="3383606" cy="646331"/>
          </a:xfrm>
          <a:prstGeom prst="rect">
            <a:avLst/>
          </a:prstGeom>
          <a:noFill/>
        </p:spPr>
        <p:txBody>
          <a:bodyPr wrap="square" rtlCol="0">
            <a:spAutoFit/>
          </a:bodyPr>
          <a:lstStyle/>
          <a:p>
            <a:r>
              <a:rPr kumimoji="1" lang="ja-JP" altLang="en-US">
                <a:solidFill>
                  <a:schemeClr val="bg1"/>
                </a:solidFill>
                <a:latin typeface="HG創英角ｺﾞｼｯｸUB" panose="020B0909000000000000" pitchFamily="49" charset="-128"/>
                <a:ea typeface="HG創英角ｺﾞｼｯｸUB" panose="020B0909000000000000" pitchFamily="49" charset="-128"/>
              </a:rPr>
              <a:t>ノードにカーソルを合わせると</a:t>
            </a:r>
            <a:endParaRPr kumimoji="1" lang="en-US" altLang="ja-JP">
              <a:solidFill>
                <a:schemeClr val="bg1"/>
              </a:solidFill>
              <a:latin typeface="HG創英角ｺﾞｼｯｸUB" panose="020B0909000000000000" pitchFamily="49" charset="-128"/>
              <a:ea typeface="HG創英角ｺﾞｼｯｸUB" panose="020B0909000000000000" pitchFamily="49" charset="-128"/>
            </a:endParaRPr>
          </a:p>
          <a:p>
            <a:r>
              <a:rPr kumimoji="1" lang="ja-JP" altLang="en-US">
                <a:solidFill>
                  <a:schemeClr val="bg1"/>
                </a:solidFill>
                <a:latin typeface="HG創英角ｺﾞｼｯｸUB" panose="020B0909000000000000" pitchFamily="49" charset="-128"/>
                <a:ea typeface="HG創英角ｺﾞｼｯｸUB" panose="020B0909000000000000" pitchFamily="49" charset="-128"/>
              </a:rPr>
              <a:t>ホバーテキストを表示</a:t>
            </a:r>
          </a:p>
        </p:txBody>
      </p:sp>
    </p:spTree>
    <p:extLst>
      <p:ext uri="{BB962C8B-B14F-4D97-AF65-F5344CB8AC3E}">
        <p14:creationId xmlns:p14="http://schemas.microsoft.com/office/powerpoint/2010/main" val="4220697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F3C1B0-E7D1-4789-67A6-9B9E9466ADFE}"/>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4693420B-F6E5-83D7-EB74-806F8A008B42}"/>
              </a:ext>
            </a:extLst>
          </p:cNvPr>
          <p:cNvSpPr>
            <a:spLocks noGrp="1"/>
          </p:cNvSpPr>
          <p:nvPr>
            <p:ph type="title"/>
          </p:nvPr>
        </p:nvSpPr>
        <p:spPr>
          <a:xfrm>
            <a:off x="3727081" y="134693"/>
            <a:ext cx="3314804" cy="1081025"/>
          </a:xfrm>
        </p:spPr>
        <p:txBody>
          <a:bodyPr>
            <a:normAutofit fontScale="90000"/>
          </a:bodyPr>
          <a:lstStyle/>
          <a:p>
            <a:r>
              <a:rPr lang="ja-JP" altLang="en-US">
                <a:latin typeface="HG創英角ｺﾞｼｯｸUB" panose="020B0909000000000000" pitchFamily="49" charset="-128"/>
                <a:ea typeface="HG創英角ｺﾞｼｯｸUB" panose="020B0909000000000000" pitchFamily="49" charset="-128"/>
              </a:rPr>
              <a:t>グラフ説明書</a:t>
            </a: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20" name="テキスト ボックス 19">
            <a:extLst>
              <a:ext uri="{FF2B5EF4-FFF2-40B4-BE49-F238E27FC236}">
                <a16:creationId xmlns:a16="http://schemas.microsoft.com/office/drawing/2014/main" id="{1753AA1D-4A3A-80B2-8036-68A02BC11AEA}"/>
              </a:ext>
            </a:extLst>
          </p:cNvPr>
          <p:cNvSpPr txBox="1"/>
          <p:nvPr/>
        </p:nvSpPr>
        <p:spPr>
          <a:xfrm>
            <a:off x="10246" y="0"/>
            <a:ext cx="2238290" cy="646331"/>
          </a:xfrm>
          <a:prstGeom prst="rect">
            <a:avLst/>
          </a:prstGeom>
          <a:noFill/>
        </p:spPr>
        <p:txBody>
          <a:bodyPr wrap="square" rtlCol="0">
            <a:spAutoFit/>
          </a:bodyPr>
          <a:lstStyle/>
          <a:p>
            <a:r>
              <a:rPr kumimoji="1" lang="ja-JP" altLang="en-US" dirty="0">
                <a:solidFill>
                  <a:srgbClr val="FF0000"/>
                </a:solidFill>
                <a:latin typeface="HG創英角ｺﾞｼｯｸUB" panose="020B0909000000000000" pitchFamily="49" charset="-128"/>
                <a:ea typeface="HG創英角ｺﾞｼｯｸUB" panose="020B0909000000000000" pitchFamily="49" charset="-128"/>
              </a:rPr>
              <a:t>・</a:t>
            </a:r>
            <a:r>
              <a:rPr kumimoji="1" lang="en-US" altLang="ja-JP" dirty="0" err="1">
                <a:solidFill>
                  <a:srgbClr val="FF0000"/>
                </a:solidFill>
                <a:latin typeface="HG創英角ｺﾞｼｯｸUB" panose="020B0909000000000000" pitchFamily="49" charset="-128"/>
                <a:ea typeface="HG創英角ｺﾞｼｯｸUB" panose="020B0909000000000000" pitchFamily="49" charset="-128"/>
              </a:rPr>
              <a:t>Plotly</a:t>
            </a:r>
            <a:r>
              <a:rPr kumimoji="1" lang="ja-JP" altLang="en-US" dirty="0">
                <a:solidFill>
                  <a:srgbClr val="FF0000"/>
                </a:solidFill>
                <a:latin typeface="HG創英角ｺﾞｼｯｸUB" panose="020B0909000000000000" pitchFamily="49" charset="-128"/>
                <a:ea typeface="HG創英角ｺﾞｼｯｸUB" panose="020B0909000000000000" pitchFamily="49" charset="-128"/>
              </a:rPr>
              <a:t>各種機能説明</a:t>
            </a:r>
          </a:p>
        </p:txBody>
      </p:sp>
      <p:pic>
        <p:nvPicPr>
          <p:cNvPr id="4" name="図 3">
            <a:extLst>
              <a:ext uri="{FF2B5EF4-FFF2-40B4-BE49-F238E27FC236}">
                <a16:creationId xmlns:a16="http://schemas.microsoft.com/office/drawing/2014/main" id="{775BFF41-4E4E-C0E5-F9C6-8AE88FF2273B}"/>
              </a:ext>
            </a:extLst>
          </p:cNvPr>
          <p:cNvPicPr>
            <a:picLocks noChangeAspect="1"/>
          </p:cNvPicPr>
          <p:nvPr/>
        </p:nvPicPr>
        <p:blipFill>
          <a:blip r:embed="rId2"/>
          <a:stretch>
            <a:fillRect/>
          </a:stretch>
        </p:blipFill>
        <p:spPr>
          <a:xfrm>
            <a:off x="1125512" y="3833069"/>
            <a:ext cx="3924848" cy="495369"/>
          </a:xfrm>
          <a:prstGeom prst="rect">
            <a:avLst/>
          </a:prstGeom>
        </p:spPr>
      </p:pic>
      <p:sp>
        <p:nvSpPr>
          <p:cNvPr id="5" name="テキスト ボックス 4">
            <a:extLst>
              <a:ext uri="{FF2B5EF4-FFF2-40B4-BE49-F238E27FC236}">
                <a16:creationId xmlns:a16="http://schemas.microsoft.com/office/drawing/2014/main" id="{E522BBC3-3569-16C4-72DF-E7DC37577F5D}"/>
              </a:ext>
            </a:extLst>
          </p:cNvPr>
          <p:cNvSpPr txBox="1"/>
          <p:nvPr/>
        </p:nvSpPr>
        <p:spPr>
          <a:xfrm>
            <a:off x="1174151" y="3599234"/>
            <a:ext cx="392003" cy="369332"/>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１</a:t>
            </a:r>
          </a:p>
        </p:txBody>
      </p:sp>
      <p:sp>
        <p:nvSpPr>
          <p:cNvPr id="7" name="テキスト ボックス 6">
            <a:extLst>
              <a:ext uri="{FF2B5EF4-FFF2-40B4-BE49-F238E27FC236}">
                <a16:creationId xmlns:a16="http://schemas.microsoft.com/office/drawing/2014/main" id="{3D17652F-D193-714D-60E8-FB7CF39E815E}"/>
              </a:ext>
            </a:extLst>
          </p:cNvPr>
          <p:cNvSpPr txBox="1"/>
          <p:nvPr/>
        </p:nvSpPr>
        <p:spPr>
          <a:xfrm>
            <a:off x="1616585" y="3599234"/>
            <a:ext cx="392003" cy="369332"/>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２</a:t>
            </a:r>
          </a:p>
        </p:txBody>
      </p:sp>
      <p:sp>
        <p:nvSpPr>
          <p:cNvPr id="9" name="テキスト ボックス 8">
            <a:extLst>
              <a:ext uri="{FF2B5EF4-FFF2-40B4-BE49-F238E27FC236}">
                <a16:creationId xmlns:a16="http://schemas.microsoft.com/office/drawing/2014/main" id="{6D7BB262-7DBB-C921-D13F-21E3183686BE}"/>
              </a:ext>
            </a:extLst>
          </p:cNvPr>
          <p:cNvSpPr txBox="1"/>
          <p:nvPr/>
        </p:nvSpPr>
        <p:spPr>
          <a:xfrm>
            <a:off x="1979404" y="3599234"/>
            <a:ext cx="392003" cy="369332"/>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３</a:t>
            </a:r>
          </a:p>
        </p:txBody>
      </p:sp>
      <p:sp>
        <p:nvSpPr>
          <p:cNvPr id="15" name="テキスト ボックス 14">
            <a:extLst>
              <a:ext uri="{FF2B5EF4-FFF2-40B4-BE49-F238E27FC236}">
                <a16:creationId xmlns:a16="http://schemas.microsoft.com/office/drawing/2014/main" id="{8ACCECC5-7DED-5EBF-27FD-4A6483CE8E19}"/>
              </a:ext>
            </a:extLst>
          </p:cNvPr>
          <p:cNvSpPr txBox="1"/>
          <p:nvPr/>
        </p:nvSpPr>
        <p:spPr>
          <a:xfrm>
            <a:off x="2326358" y="3605717"/>
            <a:ext cx="392003" cy="369332"/>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４</a:t>
            </a:r>
          </a:p>
        </p:txBody>
      </p:sp>
      <p:sp>
        <p:nvSpPr>
          <p:cNvPr id="16" name="テキスト ボックス 15">
            <a:extLst>
              <a:ext uri="{FF2B5EF4-FFF2-40B4-BE49-F238E27FC236}">
                <a16:creationId xmlns:a16="http://schemas.microsoft.com/office/drawing/2014/main" id="{FD58978D-BCEA-1788-16A0-6739995BDE8E}"/>
              </a:ext>
            </a:extLst>
          </p:cNvPr>
          <p:cNvSpPr txBox="1"/>
          <p:nvPr/>
        </p:nvSpPr>
        <p:spPr>
          <a:xfrm>
            <a:off x="2663584" y="3592747"/>
            <a:ext cx="392003" cy="369332"/>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５</a:t>
            </a:r>
          </a:p>
        </p:txBody>
      </p:sp>
      <p:sp>
        <p:nvSpPr>
          <p:cNvPr id="17" name="テキスト ボックス 16">
            <a:extLst>
              <a:ext uri="{FF2B5EF4-FFF2-40B4-BE49-F238E27FC236}">
                <a16:creationId xmlns:a16="http://schemas.microsoft.com/office/drawing/2014/main" id="{15BCFBFF-7894-37AE-9884-38BE30ABFA6D}"/>
              </a:ext>
            </a:extLst>
          </p:cNvPr>
          <p:cNvSpPr txBox="1"/>
          <p:nvPr/>
        </p:nvSpPr>
        <p:spPr>
          <a:xfrm>
            <a:off x="3111055" y="3592744"/>
            <a:ext cx="392003" cy="369332"/>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６</a:t>
            </a:r>
          </a:p>
        </p:txBody>
      </p:sp>
      <p:sp>
        <p:nvSpPr>
          <p:cNvPr id="19" name="テキスト ボックス 18">
            <a:extLst>
              <a:ext uri="{FF2B5EF4-FFF2-40B4-BE49-F238E27FC236}">
                <a16:creationId xmlns:a16="http://schemas.microsoft.com/office/drawing/2014/main" id="{7E0CA9C4-1446-A080-F8F6-8F259E7B4E71}"/>
              </a:ext>
            </a:extLst>
          </p:cNvPr>
          <p:cNvSpPr txBox="1"/>
          <p:nvPr/>
        </p:nvSpPr>
        <p:spPr>
          <a:xfrm>
            <a:off x="3437234" y="3592744"/>
            <a:ext cx="392003" cy="369332"/>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７</a:t>
            </a:r>
          </a:p>
        </p:txBody>
      </p:sp>
      <p:sp>
        <p:nvSpPr>
          <p:cNvPr id="24" name="テキスト ボックス 23">
            <a:extLst>
              <a:ext uri="{FF2B5EF4-FFF2-40B4-BE49-F238E27FC236}">
                <a16:creationId xmlns:a16="http://schemas.microsoft.com/office/drawing/2014/main" id="{671754BE-6B29-95DF-05C1-A4BC281D17D5}"/>
              </a:ext>
            </a:extLst>
          </p:cNvPr>
          <p:cNvSpPr txBox="1"/>
          <p:nvPr/>
        </p:nvSpPr>
        <p:spPr>
          <a:xfrm>
            <a:off x="3771357" y="3588019"/>
            <a:ext cx="392003" cy="369332"/>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８</a:t>
            </a:r>
          </a:p>
        </p:txBody>
      </p:sp>
      <p:sp>
        <p:nvSpPr>
          <p:cNvPr id="26" name="テキスト ボックス 25">
            <a:extLst>
              <a:ext uri="{FF2B5EF4-FFF2-40B4-BE49-F238E27FC236}">
                <a16:creationId xmlns:a16="http://schemas.microsoft.com/office/drawing/2014/main" id="{D8689B47-D0DE-A5F5-D7C5-86CAA9BED5E3}"/>
              </a:ext>
            </a:extLst>
          </p:cNvPr>
          <p:cNvSpPr txBox="1"/>
          <p:nvPr/>
        </p:nvSpPr>
        <p:spPr>
          <a:xfrm>
            <a:off x="4153004" y="3583294"/>
            <a:ext cx="392003" cy="369332"/>
          </a:xfrm>
          <a:prstGeom prst="rect">
            <a:avLst/>
          </a:prstGeom>
          <a:noFill/>
        </p:spPr>
        <p:txBody>
          <a:bodyPr wrap="square" rtlCol="0">
            <a:spAutoFit/>
          </a:bodyPr>
          <a:lstStyle/>
          <a:p>
            <a:r>
              <a:rPr kumimoji="1" lang="ja-JP" altLang="en-US">
                <a:latin typeface="HG創英角ｺﾞｼｯｸUB" panose="020B0909000000000000" pitchFamily="49" charset="-128"/>
                <a:ea typeface="HG創英角ｺﾞｼｯｸUB" panose="020B0909000000000000" pitchFamily="49" charset="-128"/>
              </a:rPr>
              <a:t>９</a:t>
            </a:r>
          </a:p>
        </p:txBody>
      </p:sp>
      <p:sp>
        <p:nvSpPr>
          <p:cNvPr id="27" name="テキスト ボックス 26">
            <a:extLst>
              <a:ext uri="{FF2B5EF4-FFF2-40B4-BE49-F238E27FC236}">
                <a16:creationId xmlns:a16="http://schemas.microsoft.com/office/drawing/2014/main" id="{9AF7605A-A487-83E0-C268-E5A2307645A4}"/>
              </a:ext>
            </a:extLst>
          </p:cNvPr>
          <p:cNvSpPr txBox="1"/>
          <p:nvPr/>
        </p:nvSpPr>
        <p:spPr>
          <a:xfrm>
            <a:off x="5384483" y="1690688"/>
            <a:ext cx="5969317" cy="3693319"/>
          </a:xfrm>
          <a:prstGeom prst="rect">
            <a:avLst/>
          </a:prstGeom>
          <a:noFill/>
        </p:spPr>
        <p:txBody>
          <a:bodyPr wrap="square" rtlCol="0">
            <a:spAutoFit/>
          </a:bodyPr>
          <a:lstStyle/>
          <a:p>
            <a:r>
              <a:rPr kumimoji="1" lang="ja-JP" altLang="en-US" dirty="0">
                <a:latin typeface="HG創英角ｺﾞｼｯｸUB" panose="020B0909000000000000" pitchFamily="49" charset="-128"/>
                <a:ea typeface="HG創英角ｺﾞｼｯｸUB" panose="020B0909000000000000" pitchFamily="49" charset="-128"/>
              </a:rPr>
              <a:t>１</a:t>
            </a:r>
            <a:r>
              <a:rPr lang="en-US" altLang="ja-JP" dirty="0">
                <a:latin typeface="HG創英角ｺﾞｼｯｸUB" panose="020B0909000000000000" pitchFamily="49" charset="-128"/>
                <a:ea typeface="HG創英角ｺﾞｼｯｸUB" panose="020B0909000000000000" pitchFamily="49" charset="-128"/>
              </a:rPr>
              <a:t>.</a:t>
            </a:r>
            <a:r>
              <a:rPr lang="en-US" altLang="ja-JP" b="0" i="0" dirty="0">
                <a:effectLst/>
                <a:latin typeface="HG創英角ｺﾞｼｯｸUB" panose="020B0909000000000000" pitchFamily="49" charset="-128"/>
                <a:ea typeface="HG創英角ｺﾞｼｯｸUB" panose="020B0909000000000000" pitchFamily="49" charset="-128"/>
              </a:rPr>
              <a:t> </a:t>
            </a:r>
            <a:r>
              <a:rPr lang="ja-JP" altLang="en-US" b="0" i="0" dirty="0">
                <a:effectLst/>
                <a:latin typeface="HG創英角ｺﾞｼｯｸUB" panose="020B0909000000000000" pitchFamily="49" charset="-128"/>
                <a:ea typeface="HG創英角ｺﾞｼｯｸUB" panose="020B0909000000000000" pitchFamily="49" charset="-128"/>
              </a:rPr>
              <a:t>カメラアイコンをクリックすると、現在表示されているグラフを</a:t>
            </a:r>
            <a:r>
              <a:rPr lang="en-US" altLang="ja-JP" b="0" i="0" dirty="0">
                <a:effectLst/>
                <a:latin typeface="HG創英角ｺﾞｼｯｸUB" panose="020B0909000000000000" pitchFamily="49" charset="-128"/>
                <a:ea typeface="HG創英角ｺﾞｼｯｸUB" panose="020B0909000000000000" pitchFamily="49" charset="-128"/>
              </a:rPr>
              <a:t>PNG</a:t>
            </a:r>
            <a:r>
              <a:rPr lang="ja-JP" altLang="en-US" b="0" i="0" dirty="0">
                <a:effectLst/>
                <a:latin typeface="HG創英角ｺﾞｼｯｸUB" panose="020B0909000000000000" pitchFamily="49" charset="-128"/>
                <a:ea typeface="HG創英角ｺﾞｼｯｸUB" panose="020B0909000000000000" pitchFamily="49" charset="-128"/>
              </a:rPr>
              <a:t>形式でダウンロードできます。</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ja-JP" altLang="en-US" dirty="0">
                <a:latin typeface="HG創英角ｺﾞｼｯｸUB" panose="020B0909000000000000" pitchFamily="49" charset="-128"/>
                <a:ea typeface="HG創英角ｺﾞｼｯｸUB" panose="020B0909000000000000" pitchFamily="49" charset="-128"/>
              </a:rPr>
              <a:t>２．</a:t>
            </a:r>
            <a:r>
              <a:rPr lang="ja-JP" altLang="en-US" b="0" i="0" dirty="0">
                <a:effectLst/>
                <a:latin typeface="HG創英角ｺﾞｼｯｸUB" panose="020B0909000000000000" pitchFamily="49" charset="-128"/>
                <a:ea typeface="HG創英角ｺﾞｼｯｸUB" panose="020B0909000000000000" pitchFamily="49" charset="-128"/>
              </a:rPr>
              <a:t>プロットの特定の領域にズームイン出来</a:t>
            </a:r>
            <a:r>
              <a:rPr lang="ja-JP" altLang="en-US" dirty="0">
                <a:latin typeface="HG創英角ｺﾞｼｯｸUB" panose="020B0909000000000000" pitchFamily="49" charset="-128"/>
                <a:ea typeface="HG創英角ｺﾞｼｯｸUB" panose="020B0909000000000000" pitchFamily="49" charset="-128"/>
              </a:rPr>
              <a:t>ます</a:t>
            </a:r>
            <a:r>
              <a:rPr lang="ja-JP" altLang="en-US" b="0" i="0" dirty="0">
                <a:effectLst/>
                <a:latin typeface="HG創英角ｺﾞｼｯｸUB" panose="020B0909000000000000" pitchFamily="49" charset="-128"/>
                <a:ea typeface="HG創英角ｺﾞｼｯｸUB" panose="020B0909000000000000" pitchFamily="49" charset="-128"/>
              </a:rPr>
              <a:t>。</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ja-JP" altLang="en-US" dirty="0">
                <a:latin typeface="HG創英角ｺﾞｼｯｸUB" panose="020B0909000000000000" pitchFamily="49" charset="-128"/>
                <a:ea typeface="HG創英角ｺﾞｼｯｸUB" panose="020B0909000000000000" pitchFamily="49" charset="-128"/>
              </a:rPr>
              <a:t>３．</a:t>
            </a:r>
            <a:r>
              <a:rPr lang="ja-JP" altLang="en-US" b="0" i="0" dirty="0">
                <a:effectLst/>
                <a:latin typeface="HG創英角ｺﾞｼｯｸUB" panose="020B0909000000000000" pitchFamily="49" charset="-128"/>
                <a:ea typeface="HG創英角ｺﾞｼｯｸUB" panose="020B0909000000000000" pitchFamily="49" charset="-128"/>
              </a:rPr>
              <a:t>カーソルでプロットをドラッグして移動させることができます。</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ja-JP" altLang="en-US" dirty="0">
                <a:latin typeface="HG創英角ｺﾞｼｯｸUB" panose="020B0909000000000000" pitchFamily="49" charset="-128"/>
                <a:ea typeface="HG創英角ｺﾞｼｯｸUB" panose="020B0909000000000000" pitchFamily="49" charset="-128"/>
              </a:rPr>
              <a:t>４．</a:t>
            </a:r>
            <a:r>
              <a:rPr lang="ja-JP" altLang="en-US" b="0" i="0" dirty="0">
                <a:effectLst/>
                <a:latin typeface="HG創英角ｺﾞｼｯｸUB" panose="020B0909000000000000" pitchFamily="49" charset="-128"/>
                <a:ea typeface="HG創英角ｺﾞｼｯｸUB" panose="020B0909000000000000" pitchFamily="49" charset="-128"/>
              </a:rPr>
              <a:t>矩形領域を選択して、その中のデータをハイライトします。</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ja-JP" altLang="en-US" dirty="0">
                <a:latin typeface="HG創英角ｺﾞｼｯｸUB" panose="020B0909000000000000" pitchFamily="49" charset="-128"/>
                <a:ea typeface="HG創英角ｺﾞｼｯｸUB" panose="020B0909000000000000" pitchFamily="49" charset="-128"/>
              </a:rPr>
              <a:t>５．</a:t>
            </a:r>
            <a:r>
              <a:rPr lang="ja-JP" altLang="en-US" b="0" i="0" dirty="0">
                <a:effectLst/>
                <a:latin typeface="HG創英角ｺﾞｼｯｸUB" panose="020B0909000000000000" pitchFamily="49" charset="-128"/>
                <a:ea typeface="HG創英角ｺﾞｼｯｸUB" panose="020B0909000000000000" pitchFamily="49" charset="-128"/>
              </a:rPr>
              <a:t>自由な形の領域を描いて、その中のデータをハイライトします。</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ja-JP" altLang="en-US" dirty="0">
                <a:latin typeface="HG創英角ｺﾞｼｯｸUB" panose="020B0909000000000000" pitchFamily="49" charset="-128"/>
                <a:ea typeface="HG創英角ｺﾞｼｯｸUB" panose="020B0909000000000000" pitchFamily="49" charset="-128"/>
              </a:rPr>
              <a:t>６．</a:t>
            </a:r>
            <a:r>
              <a:rPr lang="ja-JP" altLang="en-US" b="0" i="0" dirty="0">
                <a:effectLst/>
                <a:latin typeface="HG創英角ｺﾞｼｯｸUB" panose="020B0909000000000000" pitchFamily="49" charset="-128"/>
                <a:ea typeface="HG創英角ｺﾞｼｯｸUB" panose="020B0909000000000000" pitchFamily="49" charset="-128"/>
              </a:rPr>
              <a:t>プロットを中心に拡大します。</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ja-JP" altLang="en-US" dirty="0">
                <a:latin typeface="HG創英角ｺﾞｼｯｸUB" panose="020B0909000000000000" pitchFamily="49" charset="-128"/>
                <a:ea typeface="HG創英角ｺﾞｼｯｸUB" panose="020B0909000000000000" pitchFamily="49" charset="-128"/>
              </a:rPr>
              <a:t>７．</a:t>
            </a:r>
            <a:r>
              <a:rPr lang="ja-JP" altLang="en-US" b="0" i="0" dirty="0">
                <a:effectLst/>
                <a:latin typeface="HG創英角ｺﾞｼｯｸUB" panose="020B0909000000000000" pitchFamily="49" charset="-128"/>
                <a:ea typeface="HG創英角ｺﾞｼｯｸUB" panose="020B0909000000000000" pitchFamily="49" charset="-128"/>
              </a:rPr>
              <a:t>プロットを中心に縮小します。</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ja-JP" altLang="en-US" dirty="0">
                <a:latin typeface="HG創英角ｺﾞｼｯｸUB" panose="020B0909000000000000" pitchFamily="49" charset="-128"/>
                <a:ea typeface="HG創英角ｺﾞｼｯｸUB" panose="020B0909000000000000" pitchFamily="49" charset="-128"/>
              </a:rPr>
              <a:t>８．</a:t>
            </a:r>
            <a:r>
              <a:rPr lang="ja-JP" altLang="en-US" b="0" i="0" dirty="0">
                <a:effectLst/>
                <a:latin typeface="HG創英角ｺﾞｼｯｸUB" panose="020B0909000000000000" pitchFamily="49" charset="-128"/>
                <a:ea typeface="HG創英角ｺﾞｼｯｸUB" panose="020B0909000000000000" pitchFamily="49" charset="-128"/>
              </a:rPr>
              <a:t>プロットを最適なスケールに自動調整します</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ja-JP" altLang="en-US" dirty="0">
                <a:latin typeface="HG創英角ｺﾞｼｯｸUB" panose="020B0909000000000000" pitchFamily="49" charset="-128"/>
                <a:ea typeface="HG創英角ｺﾞｼｯｸUB" panose="020B0909000000000000" pitchFamily="49" charset="-128"/>
              </a:rPr>
              <a:t>９．</a:t>
            </a:r>
            <a:r>
              <a:rPr lang="ja-JP" altLang="en-US" b="0" i="0" dirty="0">
                <a:effectLst/>
                <a:latin typeface="HG創英角ｺﾞｼｯｸUB" panose="020B0909000000000000" pitchFamily="49" charset="-128"/>
                <a:ea typeface="HG創英角ｺﾞｼｯｸUB" panose="020B0909000000000000" pitchFamily="49" charset="-128"/>
              </a:rPr>
              <a:t>プロットを元の状態に戻します</a:t>
            </a:r>
            <a:endParaRPr kumimoji="1" lang="ja-JP" altLang="en-US" dirty="0">
              <a:latin typeface="HG創英角ｺﾞｼｯｸUB" panose="020B0909000000000000" pitchFamily="49" charset="-128"/>
              <a:ea typeface="HG創英角ｺﾞｼｯｸUB" panose="020B0909000000000000" pitchFamily="49" charset="-128"/>
            </a:endParaRPr>
          </a:p>
        </p:txBody>
      </p:sp>
    </p:spTree>
    <p:extLst>
      <p:ext uri="{BB962C8B-B14F-4D97-AF65-F5344CB8AC3E}">
        <p14:creationId xmlns:p14="http://schemas.microsoft.com/office/powerpoint/2010/main" val="1187395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2B361-2BF5-794B-A49C-E32ACC1510C2}"/>
            </a:ext>
          </a:extLst>
        </p:cNvPr>
        <p:cNvGrpSpPr/>
        <p:nvPr/>
      </p:nvGrpSpPr>
      <p:grpSpPr>
        <a:xfrm>
          <a:off x="0" y="0"/>
          <a:ext cx="0" cy="0"/>
          <a:chOff x="0" y="0"/>
          <a:chExt cx="0" cy="0"/>
        </a:xfrm>
      </p:grpSpPr>
      <p:pic>
        <p:nvPicPr>
          <p:cNvPr id="3" name="エッジ・ノード切り替え">
            <a:hlinkClick r:id="" action="ppaction://media"/>
            <a:extLst>
              <a:ext uri="{FF2B5EF4-FFF2-40B4-BE49-F238E27FC236}">
                <a16:creationId xmlns:a16="http://schemas.microsoft.com/office/drawing/2014/main" id="{C8CB28E0-4670-40D3-E770-C1691B48620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6603" y="1037742"/>
            <a:ext cx="6715349" cy="3777384"/>
          </a:xfrm>
          <a:prstGeom prst="rect">
            <a:avLst/>
          </a:prstGeom>
        </p:spPr>
      </p:pic>
      <p:sp>
        <p:nvSpPr>
          <p:cNvPr id="2" name="タイトル 1">
            <a:extLst>
              <a:ext uri="{FF2B5EF4-FFF2-40B4-BE49-F238E27FC236}">
                <a16:creationId xmlns:a16="http://schemas.microsoft.com/office/drawing/2014/main" id="{359E0FB8-4F1D-E43C-1712-E1B5DFB5DCBF}"/>
              </a:ext>
            </a:extLst>
          </p:cNvPr>
          <p:cNvSpPr>
            <a:spLocks noGrp="1"/>
          </p:cNvSpPr>
          <p:nvPr>
            <p:ph type="title"/>
          </p:nvPr>
        </p:nvSpPr>
        <p:spPr>
          <a:xfrm>
            <a:off x="3727081" y="134693"/>
            <a:ext cx="3314804" cy="1081025"/>
          </a:xfrm>
        </p:spPr>
        <p:txBody>
          <a:bodyPr>
            <a:normAutofit fontScale="90000"/>
          </a:bodyPr>
          <a:lstStyle/>
          <a:p>
            <a:r>
              <a:rPr lang="ja-JP" altLang="en-US">
                <a:latin typeface="HG創英角ｺﾞｼｯｸUB" panose="020B0909000000000000" pitchFamily="49" charset="-128"/>
                <a:ea typeface="HG創英角ｺﾞｼｯｸUB" panose="020B0909000000000000" pitchFamily="49" charset="-128"/>
              </a:rPr>
              <a:t>グラフ説明書</a:t>
            </a: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20" name="テキスト ボックス 19">
            <a:extLst>
              <a:ext uri="{FF2B5EF4-FFF2-40B4-BE49-F238E27FC236}">
                <a16:creationId xmlns:a16="http://schemas.microsoft.com/office/drawing/2014/main" id="{FB1A98B5-9697-6FF6-D30A-0DC686081076}"/>
              </a:ext>
            </a:extLst>
          </p:cNvPr>
          <p:cNvSpPr txBox="1"/>
          <p:nvPr/>
        </p:nvSpPr>
        <p:spPr>
          <a:xfrm>
            <a:off x="10245" y="0"/>
            <a:ext cx="3716835" cy="646331"/>
          </a:xfrm>
          <a:prstGeom prst="rect">
            <a:avLst/>
          </a:prstGeom>
          <a:noFill/>
        </p:spPr>
        <p:txBody>
          <a:bodyPr wrap="square" rtlCol="0">
            <a:spAutoFit/>
          </a:bodyPr>
          <a:lstStyle/>
          <a:p>
            <a:r>
              <a:rPr kumimoji="1" lang="ja-JP" altLang="en-US" dirty="0">
                <a:solidFill>
                  <a:srgbClr val="FF0000"/>
                </a:solidFill>
                <a:latin typeface="HG創英角ｺﾞｼｯｸUB" panose="020B0909000000000000" pitchFamily="49" charset="-128"/>
                <a:ea typeface="HG創英角ｺﾞｼｯｸUB" panose="020B0909000000000000" pitchFamily="49" charset="-128"/>
              </a:rPr>
              <a:t>・エッジ・ノード表示切り替え機能説明</a:t>
            </a:r>
          </a:p>
        </p:txBody>
      </p:sp>
      <p:sp>
        <p:nvSpPr>
          <p:cNvPr id="8" name="正方形/長方形 7">
            <a:extLst>
              <a:ext uri="{FF2B5EF4-FFF2-40B4-BE49-F238E27FC236}">
                <a16:creationId xmlns:a16="http://schemas.microsoft.com/office/drawing/2014/main" id="{7D0444FC-DD93-E837-D9AB-354DFA22379C}"/>
              </a:ext>
            </a:extLst>
          </p:cNvPr>
          <p:cNvSpPr/>
          <p:nvPr/>
        </p:nvSpPr>
        <p:spPr>
          <a:xfrm>
            <a:off x="4823621" y="1799556"/>
            <a:ext cx="2138332" cy="1534771"/>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10" name="テキスト ボックス 9">
            <a:extLst>
              <a:ext uri="{FF2B5EF4-FFF2-40B4-BE49-F238E27FC236}">
                <a16:creationId xmlns:a16="http://schemas.microsoft.com/office/drawing/2014/main" id="{C417AA4B-8439-BC54-BA41-43E351B42B01}"/>
              </a:ext>
            </a:extLst>
          </p:cNvPr>
          <p:cNvSpPr txBox="1"/>
          <p:nvPr/>
        </p:nvSpPr>
        <p:spPr>
          <a:xfrm>
            <a:off x="7324436" y="1505528"/>
            <a:ext cx="4876800" cy="3416320"/>
          </a:xfrm>
          <a:prstGeom prst="rect">
            <a:avLst/>
          </a:prstGeom>
          <a:noFill/>
        </p:spPr>
        <p:txBody>
          <a:bodyPr wrap="square" rtlCol="0">
            <a:spAutoFit/>
          </a:bodyPr>
          <a:lstStyle/>
          <a:p>
            <a:r>
              <a:rPr lang="ja-JP" altLang="en-US" dirty="0">
                <a:latin typeface="HG創英角ｺﾞｼｯｸUB" panose="020B0909000000000000" pitchFamily="49" charset="-128"/>
                <a:ea typeface="HG創英角ｺﾞｼｯｸUB" panose="020B0909000000000000" pitchFamily="49" charset="-128"/>
              </a:rPr>
              <a:t>①エッジ接続元論文</a:t>
            </a:r>
            <a:r>
              <a:rPr kumimoji="1" lang="ja-JP" altLang="en-US" dirty="0">
                <a:latin typeface="HG創英角ｺﾞｼｯｸUB" panose="020B0909000000000000" pitchFamily="49" charset="-128"/>
                <a:ea typeface="HG創英角ｺﾞｼｯｸUB" panose="020B0909000000000000" pitchFamily="49" charset="-128"/>
              </a:rPr>
              <a:t>の名前を並べており、ここを切り替えることで</a:t>
            </a:r>
            <a:r>
              <a:rPr lang="ja-JP" altLang="en-US" dirty="0">
                <a:latin typeface="HG創英角ｺﾞｼｯｸUB" panose="020B0909000000000000" pitchFamily="49" charset="-128"/>
                <a:ea typeface="HG創英角ｺﾞｼｯｸUB" panose="020B0909000000000000" pitchFamily="49" charset="-128"/>
              </a:rPr>
              <a:t>接続元</a:t>
            </a:r>
            <a:r>
              <a:rPr kumimoji="1" lang="ja-JP" altLang="en-US" dirty="0">
                <a:latin typeface="HG創英角ｺﾞｼｯｸUB" panose="020B0909000000000000" pitchFamily="49" charset="-128"/>
                <a:ea typeface="HG創英角ｺﾞｼｯｸUB" panose="020B0909000000000000" pitchFamily="49" charset="-128"/>
              </a:rPr>
              <a:t>論文に接続しているエッジの表示を左クリックで切り替えられる。</a:t>
            </a:r>
            <a:endParaRPr kumimoji="1" lang="en-US" altLang="ja-JP" dirty="0">
              <a:latin typeface="HG創英角ｺﾞｼｯｸUB" panose="020B0909000000000000" pitchFamily="49" charset="-128"/>
              <a:ea typeface="HG創英角ｺﾞｼｯｸUB" panose="020B0909000000000000" pitchFamily="49" charset="-128"/>
            </a:endParaRPr>
          </a:p>
          <a:p>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ja-JP" altLang="en-US" dirty="0">
                <a:latin typeface="HG創英角ｺﾞｼｯｸUB" panose="020B0909000000000000" pitchFamily="49" charset="-128"/>
                <a:ea typeface="HG創英角ｺﾞｼｯｸUB" panose="020B0909000000000000" pitchFamily="49" charset="-128"/>
              </a:rPr>
              <a:t>②</a:t>
            </a:r>
            <a:r>
              <a:rPr lang="ja-JP" altLang="en-US" dirty="0">
                <a:latin typeface="HG創英角ｺﾞｼｯｸUB" panose="020B0909000000000000" pitchFamily="49" charset="-128"/>
                <a:ea typeface="HG創英角ｺﾞｼｯｸUB" panose="020B0909000000000000" pitchFamily="49" charset="-128"/>
              </a:rPr>
              <a:t>ジャンル</a:t>
            </a:r>
            <a:r>
              <a:rPr kumimoji="1" lang="ja-JP" altLang="en-US" dirty="0">
                <a:latin typeface="HG創英角ｺﾞｼｯｸUB" panose="020B0909000000000000" pitchFamily="49" charset="-128"/>
                <a:ea typeface="HG創英角ｺﾞｼｯｸUB" panose="020B0909000000000000" pitchFamily="49" charset="-128"/>
              </a:rPr>
              <a:t>ごとにノードの表示を左クリックで切り替えられる。</a:t>
            </a:r>
            <a:endParaRPr kumimoji="1" lang="en-US" altLang="ja-JP" dirty="0">
              <a:latin typeface="HG創英角ｺﾞｼｯｸUB" panose="020B0909000000000000" pitchFamily="49" charset="-128"/>
              <a:ea typeface="HG創英角ｺﾞｼｯｸUB" panose="020B0909000000000000" pitchFamily="49" charset="-128"/>
            </a:endParaRPr>
          </a:p>
          <a:p>
            <a:endParaRPr lang="en-US" altLang="ja-JP" dirty="0">
              <a:latin typeface="HG創英角ｺﾞｼｯｸUB" panose="020B0909000000000000" pitchFamily="49" charset="-128"/>
              <a:ea typeface="HG創英角ｺﾞｼｯｸUB" panose="020B0909000000000000" pitchFamily="49" charset="-128"/>
            </a:endParaRPr>
          </a:p>
          <a:p>
            <a:r>
              <a:rPr kumimoji="1" lang="ja-JP" altLang="en-US" dirty="0">
                <a:latin typeface="HG創英角ｺﾞｼｯｸUB" panose="020B0909000000000000" pitchFamily="49" charset="-128"/>
                <a:ea typeface="HG創英角ｺﾞｼｯｸUB" panose="020B0909000000000000" pitchFamily="49" charset="-128"/>
              </a:rPr>
              <a:t>共通の操作として特定のレジェンドをダブルクリックするとそのレジェンドだけ表示され、再度そのレジェンドをダブルクリックするとすべてが表示される。</a:t>
            </a:r>
            <a:endParaRPr kumimoji="1" lang="en-US" altLang="ja-JP" dirty="0">
              <a:latin typeface="HG創英角ｺﾞｼｯｸUB" panose="020B0909000000000000" pitchFamily="49" charset="-128"/>
              <a:ea typeface="HG創英角ｺﾞｼｯｸUB" panose="020B0909000000000000" pitchFamily="49" charset="-128"/>
            </a:endParaRPr>
          </a:p>
        </p:txBody>
      </p:sp>
      <p:sp>
        <p:nvSpPr>
          <p:cNvPr id="11" name="正方形/長方形 10">
            <a:extLst>
              <a:ext uri="{FF2B5EF4-FFF2-40B4-BE49-F238E27FC236}">
                <a16:creationId xmlns:a16="http://schemas.microsoft.com/office/drawing/2014/main" id="{20768ADF-843C-6DDD-A42E-204B51B78C98}"/>
              </a:ext>
            </a:extLst>
          </p:cNvPr>
          <p:cNvSpPr/>
          <p:nvPr/>
        </p:nvSpPr>
        <p:spPr>
          <a:xfrm>
            <a:off x="4823620" y="3334328"/>
            <a:ext cx="819798" cy="369332"/>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12" name="テキスト ボックス 11">
            <a:extLst>
              <a:ext uri="{FF2B5EF4-FFF2-40B4-BE49-F238E27FC236}">
                <a16:creationId xmlns:a16="http://schemas.microsoft.com/office/drawing/2014/main" id="{E6333F90-45AD-498C-8B71-A032C8B07305}"/>
              </a:ext>
            </a:extLst>
          </p:cNvPr>
          <p:cNvSpPr txBox="1"/>
          <p:nvPr/>
        </p:nvSpPr>
        <p:spPr>
          <a:xfrm>
            <a:off x="4444087" y="1725665"/>
            <a:ext cx="193963" cy="369332"/>
          </a:xfrm>
          <a:prstGeom prst="rect">
            <a:avLst/>
          </a:prstGeom>
          <a:noFill/>
        </p:spPr>
        <p:txBody>
          <a:bodyPr wrap="square" rtlCol="0">
            <a:spAutoFit/>
          </a:bodyPr>
          <a:lstStyle/>
          <a:p>
            <a:r>
              <a:rPr lang="ja-JP" altLang="en-US" dirty="0">
                <a:solidFill>
                  <a:schemeClr val="bg1"/>
                </a:solidFill>
                <a:latin typeface="HG創英角ｺﾞｼｯｸUB" panose="020B0909000000000000" pitchFamily="49" charset="-128"/>
                <a:ea typeface="HG創英角ｺﾞｼｯｸUB" panose="020B0909000000000000" pitchFamily="49" charset="-128"/>
              </a:rPr>
              <a:t>①</a:t>
            </a:r>
            <a:endParaRPr kumimoji="1" lang="ja-JP" altLang="en-US" dirty="0">
              <a:solidFill>
                <a:schemeClr val="bg1"/>
              </a:solidFill>
              <a:latin typeface="HG創英角ｺﾞｼｯｸUB" panose="020B0909000000000000" pitchFamily="49" charset="-128"/>
              <a:ea typeface="HG創英角ｺﾞｼｯｸUB" panose="020B0909000000000000" pitchFamily="49" charset="-128"/>
            </a:endParaRPr>
          </a:p>
        </p:txBody>
      </p:sp>
      <p:sp>
        <p:nvSpPr>
          <p:cNvPr id="13" name="テキスト ボックス 12">
            <a:extLst>
              <a:ext uri="{FF2B5EF4-FFF2-40B4-BE49-F238E27FC236}">
                <a16:creationId xmlns:a16="http://schemas.microsoft.com/office/drawing/2014/main" id="{33DB039A-06D2-AA6F-1178-8C8030E4058E}"/>
              </a:ext>
            </a:extLst>
          </p:cNvPr>
          <p:cNvSpPr txBox="1"/>
          <p:nvPr/>
        </p:nvSpPr>
        <p:spPr>
          <a:xfrm>
            <a:off x="4420925" y="3313943"/>
            <a:ext cx="193963" cy="369332"/>
          </a:xfrm>
          <a:prstGeom prst="rect">
            <a:avLst/>
          </a:prstGeom>
          <a:noFill/>
        </p:spPr>
        <p:txBody>
          <a:bodyPr wrap="square" rtlCol="0">
            <a:spAutoFit/>
          </a:bodyPr>
          <a:lstStyle/>
          <a:p>
            <a:r>
              <a:rPr kumimoji="1" lang="ja-JP" altLang="en-US" dirty="0">
                <a:solidFill>
                  <a:schemeClr val="bg1"/>
                </a:solidFill>
                <a:latin typeface="HG創英角ｺﾞｼｯｸUB" panose="020B0909000000000000" pitchFamily="49" charset="-128"/>
                <a:ea typeface="HG創英角ｺﾞｼｯｸUB" panose="020B0909000000000000" pitchFamily="49" charset="-128"/>
              </a:rPr>
              <a:t>②</a:t>
            </a:r>
          </a:p>
        </p:txBody>
      </p:sp>
    </p:spTree>
    <p:extLst>
      <p:ext uri="{BB962C8B-B14F-4D97-AF65-F5344CB8AC3E}">
        <p14:creationId xmlns:p14="http://schemas.microsoft.com/office/powerpoint/2010/main" val="98576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79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234AE9-9A72-BFE8-D711-47BEFCDCDFB4}"/>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10BA01D7-183C-A028-66F8-35C88AA6E743}"/>
              </a:ext>
            </a:extLst>
          </p:cNvPr>
          <p:cNvSpPr>
            <a:spLocks noGrp="1"/>
          </p:cNvSpPr>
          <p:nvPr>
            <p:ph type="title"/>
          </p:nvPr>
        </p:nvSpPr>
        <p:spPr>
          <a:xfrm>
            <a:off x="3727081" y="134693"/>
            <a:ext cx="3314804" cy="1081025"/>
          </a:xfrm>
        </p:spPr>
        <p:txBody>
          <a:bodyPr>
            <a:normAutofit fontScale="90000"/>
          </a:bodyPr>
          <a:lstStyle/>
          <a:p>
            <a:r>
              <a:rPr lang="ja-JP" altLang="en-US">
                <a:latin typeface="HG創英角ｺﾞｼｯｸUB" panose="020B0909000000000000" pitchFamily="49" charset="-128"/>
                <a:ea typeface="HG創英角ｺﾞｼｯｸUB" panose="020B0909000000000000" pitchFamily="49" charset="-128"/>
              </a:rPr>
              <a:t>グラフ説明書</a:t>
            </a: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20" name="テキスト ボックス 19">
            <a:extLst>
              <a:ext uri="{FF2B5EF4-FFF2-40B4-BE49-F238E27FC236}">
                <a16:creationId xmlns:a16="http://schemas.microsoft.com/office/drawing/2014/main" id="{780181BE-3D63-18A1-410F-3E39F9926902}"/>
              </a:ext>
            </a:extLst>
          </p:cNvPr>
          <p:cNvSpPr txBox="1"/>
          <p:nvPr/>
        </p:nvSpPr>
        <p:spPr>
          <a:xfrm>
            <a:off x="10245" y="0"/>
            <a:ext cx="3716835" cy="369332"/>
          </a:xfrm>
          <a:prstGeom prst="rect">
            <a:avLst/>
          </a:prstGeom>
          <a:noFill/>
        </p:spPr>
        <p:txBody>
          <a:bodyPr wrap="square" rtlCol="0">
            <a:spAutoFit/>
          </a:bodyPr>
          <a:lstStyle/>
          <a:p>
            <a:r>
              <a:rPr kumimoji="1" lang="ja-JP" altLang="en-US" dirty="0">
                <a:solidFill>
                  <a:srgbClr val="FF0000"/>
                </a:solidFill>
                <a:latin typeface="HG創英角ｺﾞｼｯｸUB" panose="020B0909000000000000" pitchFamily="49" charset="-128"/>
                <a:ea typeface="HG創英角ｺﾞｼｯｸUB" panose="020B0909000000000000" pitchFamily="49" charset="-128"/>
              </a:rPr>
              <a:t>・ホバーテキスト説明</a:t>
            </a:r>
          </a:p>
        </p:txBody>
      </p:sp>
      <p:sp>
        <p:nvSpPr>
          <p:cNvPr id="12" name="テキスト ボックス 11">
            <a:extLst>
              <a:ext uri="{FF2B5EF4-FFF2-40B4-BE49-F238E27FC236}">
                <a16:creationId xmlns:a16="http://schemas.microsoft.com/office/drawing/2014/main" id="{5D4411F5-5C82-B6A2-E49F-12A19F48BC72}"/>
              </a:ext>
            </a:extLst>
          </p:cNvPr>
          <p:cNvSpPr txBox="1"/>
          <p:nvPr/>
        </p:nvSpPr>
        <p:spPr>
          <a:xfrm>
            <a:off x="5749636" y="1859339"/>
            <a:ext cx="6091382" cy="3139321"/>
          </a:xfrm>
          <a:prstGeom prst="rect">
            <a:avLst/>
          </a:prstGeom>
          <a:noFill/>
        </p:spPr>
        <p:txBody>
          <a:bodyPr wrap="square" rtlCol="0">
            <a:spAutoFit/>
          </a:bodyPr>
          <a:lstStyle/>
          <a:p>
            <a:r>
              <a:rPr kumimoji="1" lang="ja-JP" altLang="en-US" dirty="0">
                <a:latin typeface="HG創英角ｺﾞｼｯｸUB" panose="020B0909000000000000" pitchFamily="49" charset="-128"/>
                <a:ea typeface="HG創英角ｺﾞｼｯｸUB" panose="020B0909000000000000" pitchFamily="49" charset="-128"/>
              </a:rPr>
              <a:t>ノードにカーソルを合わせると</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ja-JP" altLang="en-US" dirty="0">
                <a:latin typeface="HG創英角ｺﾞｼｯｸUB" panose="020B0909000000000000" pitchFamily="49" charset="-128"/>
                <a:ea typeface="HG創英角ｺﾞｼｯｸUB" panose="020B0909000000000000" pitchFamily="49" charset="-128"/>
              </a:rPr>
              <a:t>左のようなホバーテキストが表示される。</a:t>
            </a:r>
            <a:endParaRPr kumimoji="1" lang="en-US" altLang="ja-JP" dirty="0">
              <a:latin typeface="HG創英角ｺﾞｼｯｸUB" panose="020B0909000000000000" pitchFamily="49" charset="-128"/>
              <a:ea typeface="HG創英角ｺﾞｼｯｸUB" panose="020B0909000000000000" pitchFamily="49" charset="-128"/>
            </a:endParaRPr>
          </a:p>
          <a:p>
            <a:endParaRPr kumimoji="1" lang="en-US" altLang="ja-JP" dirty="0">
              <a:latin typeface="HG創英角ｺﾞｼｯｸUB" panose="020B0909000000000000" pitchFamily="49" charset="-128"/>
              <a:ea typeface="HG創英角ｺﾞｼｯｸUB" panose="020B0909000000000000" pitchFamily="49" charset="-128"/>
            </a:endParaRPr>
          </a:p>
          <a:p>
            <a:r>
              <a:rPr lang="ja-JP" altLang="en-US" dirty="0">
                <a:latin typeface="HG創英角ｺﾞｼｯｸUB" panose="020B0909000000000000" pitchFamily="49" charset="-128"/>
                <a:ea typeface="HG創英角ｺﾞｼｯｸUB" panose="020B0909000000000000" pitchFamily="49" charset="-128"/>
              </a:rPr>
              <a:t>上から</a:t>
            </a:r>
            <a:endParaRPr lang="en-US" altLang="ja-JP" dirty="0">
              <a:latin typeface="HG創英角ｺﾞｼｯｸUB" panose="020B0909000000000000" pitchFamily="49" charset="-128"/>
              <a:ea typeface="HG創英角ｺﾞｼｯｸUB" panose="020B0909000000000000" pitchFamily="49" charset="-128"/>
            </a:endParaRPr>
          </a:p>
          <a:p>
            <a:r>
              <a:rPr lang="ja-JP" altLang="en-US" dirty="0">
                <a:latin typeface="HG創英角ｺﾞｼｯｸUB" panose="020B0909000000000000" pitchFamily="49" charset="-128"/>
                <a:ea typeface="HG創英角ｺﾞｼｯｸUB" panose="020B0909000000000000" pitchFamily="49" charset="-128"/>
              </a:rPr>
              <a:t>ノードの座標</a:t>
            </a:r>
            <a:endParaRPr lang="en-US" altLang="ja-JP" dirty="0">
              <a:latin typeface="HG創英角ｺﾞｼｯｸUB" panose="020B0909000000000000" pitchFamily="49" charset="-128"/>
              <a:ea typeface="HG創英角ｺﾞｼｯｸUB" panose="020B0909000000000000" pitchFamily="49" charset="-128"/>
            </a:endParaRPr>
          </a:p>
          <a:p>
            <a:r>
              <a:rPr lang="en-US" altLang="ja-JP" dirty="0">
                <a:latin typeface="HG創英角ｺﾞｼｯｸUB" panose="020B0909000000000000" pitchFamily="49" charset="-128"/>
                <a:ea typeface="HG創英角ｺﾞｼｯｸUB" panose="020B0909000000000000" pitchFamily="49" charset="-128"/>
              </a:rPr>
              <a:t>Title:</a:t>
            </a:r>
            <a:r>
              <a:rPr kumimoji="1" lang="ja-JP" altLang="en-US" dirty="0">
                <a:latin typeface="HG創英角ｺﾞｼｯｸUB" panose="020B0909000000000000" pitchFamily="49" charset="-128"/>
                <a:ea typeface="HG創英角ｺﾞｼｯｸUB" panose="020B0909000000000000" pitchFamily="49" charset="-128"/>
              </a:rPr>
              <a:t>論文タイトル</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en-US" altLang="ja-JP" dirty="0">
                <a:latin typeface="HG創英角ｺﾞｼｯｸUB" panose="020B0909000000000000" pitchFamily="49" charset="-128"/>
                <a:ea typeface="HG創英角ｺﾞｼｯｸUB" panose="020B0909000000000000" pitchFamily="49" charset="-128"/>
              </a:rPr>
              <a:t>Author:</a:t>
            </a:r>
            <a:r>
              <a:rPr kumimoji="1" lang="ja-JP" altLang="en-US" dirty="0">
                <a:latin typeface="HG創英角ｺﾞｼｯｸUB" panose="020B0909000000000000" pitchFamily="49" charset="-128"/>
                <a:ea typeface="HG創英角ｺﾞｼｯｸUB" panose="020B0909000000000000" pitchFamily="49" charset="-128"/>
              </a:rPr>
              <a:t>著者名</a:t>
            </a:r>
            <a:endParaRPr kumimoji="1" lang="en-US" altLang="ja-JP" dirty="0">
              <a:latin typeface="HG創英角ｺﾞｼｯｸUB" panose="020B0909000000000000" pitchFamily="49" charset="-128"/>
              <a:ea typeface="HG創英角ｺﾞｼｯｸUB" panose="020B0909000000000000" pitchFamily="49" charset="-128"/>
            </a:endParaRPr>
          </a:p>
          <a:p>
            <a:r>
              <a:rPr lang="en-US" altLang="ja-JP" dirty="0">
                <a:latin typeface="HG創英角ｺﾞｼｯｸUB" panose="020B0909000000000000" pitchFamily="49" charset="-128"/>
                <a:ea typeface="HG創英角ｺﾞｼｯｸUB" panose="020B0909000000000000" pitchFamily="49" charset="-128"/>
              </a:rPr>
              <a:t>C</a:t>
            </a:r>
            <a:r>
              <a:rPr kumimoji="1" lang="en-US" altLang="ja-JP" dirty="0">
                <a:latin typeface="HG創英角ｺﾞｼｯｸUB" panose="020B0909000000000000" pitchFamily="49" charset="-128"/>
                <a:ea typeface="HG創英角ｺﾞｼｯｸUB" panose="020B0909000000000000" pitchFamily="49" charset="-128"/>
              </a:rPr>
              <a:t>ategory:</a:t>
            </a:r>
            <a:r>
              <a:rPr kumimoji="1" lang="ja-JP" altLang="en-US" dirty="0">
                <a:latin typeface="HG創英角ｺﾞｼｯｸUB" panose="020B0909000000000000" pitchFamily="49" charset="-128"/>
                <a:ea typeface="HG創英角ｺﾞｼｯｸUB" panose="020B0909000000000000" pitchFamily="49" charset="-128"/>
              </a:rPr>
              <a:t>カテゴリ</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en-US" altLang="ja-JP" dirty="0">
                <a:latin typeface="HG創英角ｺﾞｼｯｸUB" panose="020B0909000000000000" pitchFamily="49" charset="-128"/>
                <a:ea typeface="HG創英角ｺﾞｼｯｸUB" panose="020B0909000000000000" pitchFamily="49" charset="-128"/>
              </a:rPr>
              <a:t>published:</a:t>
            </a:r>
            <a:r>
              <a:rPr kumimoji="1" lang="ja-JP" altLang="en-US" dirty="0">
                <a:latin typeface="HG創英角ｺﾞｼｯｸUB" panose="020B0909000000000000" pitchFamily="49" charset="-128"/>
                <a:ea typeface="HG創英角ｺﾞｼｯｸUB" panose="020B0909000000000000" pitchFamily="49" charset="-128"/>
              </a:rPr>
              <a:t>出版年</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en-US" altLang="ja-JP" dirty="0">
                <a:latin typeface="HG創英角ｺﾞｼｯｸUB" panose="020B0909000000000000" pitchFamily="49" charset="-128"/>
                <a:ea typeface="HG創英角ｺﾞｼｯｸUB" panose="020B0909000000000000" pitchFamily="49" charset="-128"/>
              </a:rPr>
              <a:t>children:</a:t>
            </a:r>
            <a:r>
              <a:rPr kumimoji="1" lang="ja-JP" altLang="en-US" dirty="0">
                <a:latin typeface="HG創英角ｺﾞｼｯｸUB" panose="020B0909000000000000" pitchFamily="49" charset="-128"/>
                <a:ea typeface="HG創英角ｺﾞｼｯｸUB" panose="020B0909000000000000" pitchFamily="49" charset="-128"/>
              </a:rPr>
              <a:t>被引用論文の可能性が高い論文</a:t>
            </a:r>
            <a:endParaRPr kumimoji="1" lang="en-US" altLang="ja-JP" dirty="0">
              <a:latin typeface="HG創英角ｺﾞｼｯｸUB" panose="020B0909000000000000" pitchFamily="49" charset="-128"/>
              <a:ea typeface="HG創英角ｺﾞｼｯｸUB" panose="020B0909000000000000" pitchFamily="49" charset="-128"/>
            </a:endParaRPr>
          </a:p>
          <a:p>
            <a:r>
              <a:rPr kumimoji="1" lang="en-US" altLang="ja-JP" dirty="0">
                <a:latin typeface="HG創英角ｺﾞｼｯｸUB" panose="020B0909000000000000" pitchFamily="49" charset="-128"/>
                <a:ea typeface="HG創英角ｺﾞｼｯｸUB" panose="020B0909000000000000" pitchFamily="49" charset="-128"/>
              </a:rPr>
              <a:t>Parents:</a:t>
            </a:r>
            <a:r>
              <a:rPr kumimoji="1" lang="ja-JP" altLang="en-US" dirty="0">
                <a:latin typeface="HG創英角ｺﾞｼｯｸUB" panose="020B0909000000000000" pitchFamily="49" charset="-128"/>
                <a:ea typeface="HG創英角ｺﾞｼｯｸUB" panose="020B0909000000000000" pitchFamily="49" charset="-128"/>
              </a:rPr>
              <a:t>引用論文の可能性が高い論文</a:t>
            </a:r>
          </a:p>
        </p:txBody>
      </p:sp>
      <p:pic>
        <p:nvPicPr>
          <p:cNvPr id="14" name="図 13">
            <a:extLst>
              <a:ext uri="{FF2B5EF4-FFF2-40B4-BE49-F238E27FC236}">
                <a16:creationId xmlns:a16="http://schemas.microsoft.com/office/drawing/2014/main" id="{DB12AC61-0419-5A18-7711-9FFF8EED5B4B}"/>
              </a:ext>
            </a:extLst>
          </p:cNvPr>
          <p:cNvPicPr>
            <a:picLocks noChangeAspect="1"/>
          </p:cNvPicPr>
          <p:nvPr/>
        </p:nvPicPr>
        <p:blipFill>
          <a:blip r:embed="rId2"/>
          <a:stretch>
            <a:fillRect/>
          </a:stretch>
        </p:blipFill>
        <p:spPr>
          <a:xfrm>
            <a:off x="173581" y="2352525"/>
            <a:ext cx="5210902" cy="2152950"/>
          </a:xfrm>
          <a:prstGeom prst="rect">
            <a:avLst/>
          </a:prstGeom>
        </p:spPr>
      </p:pic>
    </p:spTree>
    <p:extLst>
      <p:ext uri="{BB962C8B-B14F-4D97-AF65-F5344CB8AC3E}">
        <p14:creationId xmlns:p14="http://schemas.microsoft.com/office/powerpoint/2010/main" val="17180856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43DBB5-7F2E-E650-9D6F-A3999F924B2A}"/>
            </a:ext>
          </a:extLst>
        </p:cNvPr>
        <p:cNvGrpSpPr/>
        <p:nvPr/>
      </p:nvGrpSpPr>
      <p:grpSpPr>
        <a:xfrm>
          <a:off x="0" y="0"/>
          <a:ext cx="0" cy="0"/>
          <a:chOff x="0" y="0"/>
          <a:chExt cx="0" cy="0"/>
        </a:xfrm>
      </p:grpSpPr>
      <p:pic>
        <p:nvPicPr>
          <p:cNvPr id="3" name="モード切り替えとモードごとの使用方法">
            <a:hlinkClick r:id="" action="ppaction://media"/>
            <a:extLst>
              <a:ext uri="{FF2B5EF4-FFF2-40B4-BE49-F238E27FC236}">
                <a16:creationId xmlns:a16="http://schemas.microsoft.com/office/drawing/2014/main" id="{91641D6E-3EDA-6B4D-FCB6-15E7A797B0A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245" y="1606990"/>
            <a:ext cx="6248373" cy="3514710"/>
          </a:xfrm>
          <a:prstGeom prst="rect">
            <a:avLst/>
          </a:prstGeom>
        </p:spPr>
      </p:pic>
      <p:sp>
        <p:nvSpPr>
          <p:cNvPr id="2" name="タイトル 1">
            <a:extLst>
              <a:ext uri="{FF2B5EF4-FFF2-40B4-BE49-F238E27FC236}">
                <a16:creationId xmlns:a16="http://schemas.microsoft.com/office/drawing/2014/main" id="{EB6E5181-80BE-CB46-38FD-6077A38F43FE}"/>
              </a:ext>
            </a:extLst>
          </p:cNvPr>
          <p:cNvSpPr>
            <a:spLocks noGrp="1"/>
          </p:cNvSpPr>
          <p:nvPr>
            <p:ph type="title"/>
          </p:nvPr>
        </p:nvSpPr>
        <p:spPr>
          <a:xfrm>
            <a:off x="3727081" y="134693"/>
            <a:ext cx="3314804" cy="1081025"/>
          </a:xfrm>
        </p:spPr>
        <p:txBody>
          <a:bodyPr>
            <a:normAutofit fontScale="90000"/>
          </a:bodyPr>
          <a:lstStyle/>
          <a:p>
            <a:r>
              <a:rPr lang="ja-JP" altLang="en-US">
                <a:latin typeface="HG創英角ｺﾞｼｯｸUB" panose="020B0909000000000000" pitchFamily="49" charset="-128"/>
                <a:ea typeface="HG創英角ｺﾞｼｯｸUB" panose="020B0909000000000000" pitchFamily="49" charset="-128"/>
              </a:rPr>
              <a:t>グラフ説明書</a:t>
            </a: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20" name="テキスト ボックス 19">
            <a:extLst>
              <a:ext uri="{FF2B5EF4-FFF2-40B4-BE49-F238E27FC236}">
                <a16:creationId xmlns:a16="http://schemas.microsoft.com/office/drawing/2014/main" id="{701701B4-9F18-81A4-85E4-26CB1ECCEBAE}"/>
              </a:ext>
            </a:extLst>
          </p:cNvPr>
          <p:cNvSpPr txBox="1"/>
          <p:nvPr/>
        </p:nvSpPr>
        <p:spPr>
          <a:xfrm>
            <a:off x="10245" y="0"/>
            <a:ext cx="3716835" cy="369332"/>
          </a:xfrm>
          <a:prstGeom prst="rect">
            <a:avLst/>
          </a:prstGeom>
          <a:noFill/>
        </p:spPr>
        <p:txBody>
          <a:bodyPr wrap="square" rtlCol="0">
            <a:spAutoFit/>
          </a:bodyPr>
          <a:lstStyle/>
          <a:p>
            <a:r>
              <a:rPr kumimoji="1" lang="ja-JP" altLang="en-US" dirty="0">
                <a:solidFill>
                  <a:srgbClr val="FF0000"/>
                </a:solidFill>
                <a:latin typeface="HG創英角ｺﾞｼｯｸUB" panose="020B0909000000000000" pitchFamily="49" charset="-128"/>
                <a:ea typeface="HG創英角ｺﾞｼｯｸUB" panose="020B0909000000000000" pitchFamily="49" charset="-128"/>
              </a:rPr>
              <a:t>・モード切り替え説明</a:t>
            </a:r>
          </a:p>
        </p:txBody>
      </p:sp>
      <p:sp>
        <p:nvSpPr>
          <p:cNvPr id="12" name="テキスト ボックス 11">
            <a:extLst>
              <a:ext uri="{FF2B5EF4-FFF2-40B4-BE49-F238E27FC236}">
                <a16:creationId xmlns:a16="http://schemas.microsoft.com/office/drawing/2014/main" id="{2F2B1B84-80C9-8A6C-476D-0F1010379D30}"/>
              </a:ext>
            </a:extLst>
          </p:cNvPr>
          <p:cNvSpPr txBox="1"/>
          <p:nvPr/>
        </p:nvSpPr>
        <p:spPr>
          <a:xfrm>
            <a:off x="6967994" y="1505529"/>
            <a:ext cx="4882418" cy="5355312"/>
          </a:xfrm>
          <a:prstGeom prst="rect">
            <a:avLst/>
          </a:prstGeom>
          <a:noFill/>
        </p:spPr>
        <p:txBody>
          <a:bodyPr wrap="square" rtlCol="0">
            <a:spAutoFit/>
          </a:bodyPr>
          <a:lstStyle/>
          <a:p>
            <a:r>
              <a:rPr lang="ja-JP" altLang="en-US" dirty="0">
                <a:latin typeface="HG創英角ｺﾞｼｯｸUB" panose="020B0909000000000000" pitchFamily="49" charset="-128"/>
                <a:ea typeface="HG創英角ｺﾞｼｯｸUB" panose="020B0909000000000000" pitchFamily="49" charset="-128"/>
              </a:rPr>
              <a:t>①現在のモード名が表示される。</a:t>
            </a:r>
            <a:endParaRPr lang="en-US" altLang="ja-JP" dirty="0">
              <a:latin typeface="HG創英角ｺﾞｼｯｸUB" panose="020B0909000000000000" pitchFamily="49" charset="-128"/>
              <a:ea typeface="HG創英角ｺﾞｼｯｸUB" panose="020B0909000000000000" pitchFamily="49" charset="-128"/>
            </a:endParaRPr>
          </a:p>
          <a:p>
            <a:r>
              <a:rPr lang="ja-JP" altLang="en-US" dirty="0">
                <a:latin typeface="HG創英角ｺﾞｼｯｸUB" panose="020B0909000000000000" pitchFamily="49" charset="-128"/>
                <a:ea typeface="HG創英角ｺﾞｼｯｸUB" panose="020B0909000000000000" pitchFamily="49" charset="-128"/>
              </a:rPr>
              <a:t>②カテゴリ・年代・著者別でモード切替可能</a:t>
            </a:r>
            <a:endParaRPr lang="en-US" altLang="ja-JP" dirty="0">
              <a:latin typeface="HG創英角ｺﾞｼｯｸUB" panose="020B0909000000000000" pitchFamily="49" charset="-128"/>
              <a:ea typeface="HG創英角ｺﾞｼｯｸUB" panose="020B0909000000000000" pitchFamily="49" charset="-128"/>
            </a:endParaRPr>
          </a:p>
          <a:p>
            <a:endParaRPr lang="en-US" altLang="ja-JP" dirty="0">
              <a:latin typeface="HG創英角ｺﾞｼｯｸUB" panose="020B0909000000000000" pitchFamily="49" charset="-128"/>
              <a:ea typeface="HG創英角ｺﾞｼｯｸUB" panose="020B0909000000000000" pitchFamily="49" charset="-128"/>
            </a:endParaRPr>
          </a:p>
          <a:p>
            <a:r>
              <a:rPr lang="ja-JP" altLang="en-US" dirty="0">
                <a:latin typeface="HG創英角ｺﾞｼｯｸUB" panose="020B0909000000000000" pitchFamily="49" charset="-128"/>
                <a:ea typeface="HG創英角ｺﾞｼｯｸUB" panose="020B0909000000000000" pitchFamily="49" charset="-128"/>
              </a:rPr>
              <a:t>著者検索のみ一度すべてのレジェンドを非表示にしてからの方が使いやすい。</a:t>
            </a:r>
            <a:endParaRPr lang="en-US" altLang="ja-JP" dirty="0">
              <a:latin typeface="HG創英角ｺﾞｼｯｸUB" panose="020B0909000000000000" pitchFamily="49" charset="-128"/>
              <a:ea typeface="HG創英角ｺﾞｼｯｸUB" panose="020B0909000000000000" pitchFamily="49" charset="-128"/>
            </a:endParaRPr>
          </a:p>
          <a:p>
            <a:endParaRPr lang="en-US" altLang="ja-JP" dirty="0">
              <a:latin typeface="HG創英角ｺﾞｼｯｸUB" panose="020B0909000000000000" pitchFamily="49" charset="-128"/>
              <a:ea typeface="HG創英角ｺﾞｼｯｸUB" panose="020B0909000000000000" pitchFamily="49" charset="-128"/>
            </a:endParaRPr>
          </a:p>
          <a:p>
            <a:r>
              <a:rPr lang="ja-JP" altLang="en-US" dirty="0">
                <a:latin typeface="HG創英角ｺﾞｼｯｸUB" panose="020B0909000000000000" pitchFamily="49" charset="-128"/>
                <a:ea typeface="HG創英角ｺﾞｼｯｸUB" panose="020B0909000000000000" pitchFamily="49" charset="-128"/>
              </a:rPr>
              <a:t>著者名が多い場合はページ検索で対象著者のノードを探せる。</a:t>
            </a:r>
            <a:endParaRPr lang="en-US" altLang="ja-JP" dirty="0">
              <a:latin typeface="HG創英角ｺﾞｼｯｸUB" panose="020B0909000000000000" pitchFamily="49" charset="-128"/>
              <a:ea typeface="HG創英角ｺﾞｼｯｸUB" panose="020B0909000000000000" pitchFamily="49" charset="-128"/>
            </a:endParaRPr>
          </a:p>
          <a:p>
            <a:endParaRPr lang="en-US" altLang="ja-JP" dirty="0">
              <a:latin typeface="HG創英角ｺﾞｼｯｸUB" panose="020B0909000000000000" pitchFamily="49" charset="-128"/>
              <a:ea typeface="HG創英角ｺﾞｼｯｸUB" panose="020B0909000000000000" pitchFamily="49" charset="-128"/>
            </a:endParaRPr>
          </a:p>
          <a:p>
            <a:r>
              <a:rPr lang="ja-JP" altLang="en-US" dirty="0">
                <a:latin typeface="HG創英角ｺﾞｼｯｸUB" panose="020B0909000000000000" pitchFamily="49" charset="-128"/>
                <a:ea typeface="HG創英角ｺﾞｼｯｸUB" panose="020B0909000000000000" pitchFamily="49" charset="-128"/>
              </a:rPr>
              <a:t>機能：</a:t>
            </a:r>
            <a:endParaRPr lang="en-US" altLang="ja-JP" dirty="0">
              <a:latin typeface="HG創英角ｺﾞｼｯｸUB" panose="020B0909000000000000" pitchFamily="49" charset="-128"/>
              <a:ea typeface="HG創英角ｺﾞｼｯｸUB" panose="020B0909000000000000" pitchFamily="49" charset="-128"/>
            </a:endParaRPr>
          </a:p>
          <a:p>
            <a:r>
              <a:rPr lang="ja-JP" altLang="en-US" dirty="0">
                <a:solidFill>
                  <a:srgbClr val="FF0000"/>
                </a:solidFill>
                <a:latin typeface="HG創英角ｺﾞｼｯｸUB" panose="020B0909000000000000" pitchFamily="49" charset="-128"/>
                <a:ea typeface="HG創英角ｺﾞｼｯｸUB" panose="020B0909000000000000" pitchFamily="49" charset="-128"/>
              </a:rPr>
              <a:t>カテゴリ検索</a:t>
            </a:r>
            <a:r>
              <a:rPr lang="ja-JP" altLang="en-US" dirty="0">
                <a:latin typeface="HG創英角ｺﾞｼｯｸUB" panose="020B0909000000000000" pitchFamily="49" charset="-128"/>
                <a:ea typeface="HG創英角ｺﾞｼｯｸUB" panose="020B0909000000000000" pitchFamily="49" charset="-128"/>
              </a:rPr>
              <a:t>：特定のカテゴリごとに属する論文でフィルターをかけられる。</a:t>
            </a:r>
            <a:endParaRPr lang="en-US" altLang="ja-JP" dirty="0">
              <a:latin typeface="HG創英角ｺﾞｼｯｸUB" panose="020B0909000000000000" pitchFamily="49" charset="-128"/>
              <a:ea typeface="HG創英角ｺﾞｼｯｸUB" panose="020B0909000000000000" pitchFamily="49" charset="-128"/>
            </a:endParaRPr>
          </a:p>
          <a:p>
            <a:r>
              <a:rPr lang="ja-JP" altLang="en-US" dirty="0">
                <a:solidFill>
                  <a:srgbClr val="FF0000"/>
                </a:solidFill>
                <a:latin typeface="HG創英角ｺﾞｼｯｸUB" panose="020B0909000000000000" pitchFamily="49" charset="-128"/>
                <a:ea typeface="HG創英角ｺﾞｼｯｸUB" panose="020B0909000000000000" pitchFamily="49" charset="-128"/>
              </a:rPr>
              <a:t>年代検索</a:t>
            </a:r>
            <a:r>
              <a:rPr lang="ja-JP" altLang="en-US" dirty="0">
                <a:latin typeface="HG創英角ｺﾞｼｯｸUB" panose="020B0909000000000000" pitchFamily="49" charset="-128"/>
                <a:ea typeface="HG創英角ｺﾞｼｯｸUB" panose="020B0909000000000000" pitchFamily="49" charset="-128"/>
              </a:rPr>
              <a:t>：１０年単位で特定の年代に属する論文ごとでフィルターをかけられる。</a:t>
            </a:r>
            <a:endParaRPr lang="en-US" altLang="ja-JP" dirty="0">
              <a:latin typeface="HG創英角ｺﾞｼｯｸUB" panose="020B0909000000000000" pitchFamily="49" charset="-128"/>
              <a:ea typeface="HG創英角ｺﾞｼｯｸUB" panose="020B0909000000000000" pitchFamily="49" charset="-128"/>
            </a:endParaRPr>
          </a:p>
          <a:p>
            <a:r>
              <a:rPr lang="ja-JP" altLang="en-US" dirty="0">
                <a:solidFill>
                  <a:srgbClr val="FF0000"/>
                </a:solidFill>
                <a:latin typeface="HG創英角ｺﾞｼｯｸUB" panose="020B0909000000000000" pitchFamily="49" charset="-128"/>
                <a:ea typeface="HG創英角ｺﾞｼｯｸUB" panose="020B0909000000000000" pitchFamily="49" charset="-128"/>
              </a:rPr>
              <a:t>著者検索</a:t>
            </a:r>
            <a:r>
              <a:rPr lang="ja-JP" altLang="en-US" dirty="0">
                <a:latin typeface="HG創英角ｺﾞｼｯｸUB" panose="020B0909000000000000" pitchFamily="49" charset="-128"/>
                <a:ea typeface="HG創英角ｺﾞｼｯｸUB" panose="020B0909000000000000" pitchFamily="49" charset="-128"/>
              </a:rPr>
              <a:t>：特定の著者ごとに表示するフィルターを論文にかけられる。</a:t>
            </a:r>
            <a:endParaRPr lang="en-US" altLang="ja-JP" dirty="0">
              <a:latin typeface="HG創英角ｺﾞｼｯｸUB" panose="020B0909000000000000" pitchFamily="49" charset="-128"/>
              <a:ea typeface="HG創英角ｺﾞｼｯｸUB" panose="020B0909000000000000" pitchFamily="49" charset="-128"/>
            </a:endParaRPr>
          </a:p>
          <a:p>
            <a:r>
              <a:rPr lang="ja-JP" altLang="en-US" dirty="0">
                <a:latin typeface="HG創英角ｺﾞｼｯｸUB" panose="020B0909000000000000" pitchFamily="49" charset="-128"/>
                <a:ea typeface="HG創英角ｺﾞｼｯｸUB" panose="020B0909000000000000" pitchFamily="49" charset="-128"/>
              </a:rPr>
              <a:t>ただし、複数著者の中の１人だけしか該当論文がない場合は最初の１人の場合しか変化しない。</a:t>
            </a:r>
            <a:endParaRPr lang="en-US" altLang="ja-JP" dirty="0">
              <a:latin typeface="HG創英角ｺﾞｼｯｸUB" panose="020B0909000000000000" pitchFamily="49" charset="-128"/>
              <a:ea typeface="HG創英角ｺﾞｼｯｸUB" panose="020B0909000000000000" pitchFamily="49" charset="-128"/>
            </a:endParaRPr>
          </a:p>
        </p:txBody>
      </p:sp>
      <p:sp>
        <p:nvSpPr>
          <p:cNvPr id="14" name="正方形/長方形 13">
            <a:extLst>
              <a:ext uri="{FF2B5EF4-FFF2-40B4-BE49-F238E27FC236}">
                <a16:creationId xmlns:a16="http://schemas.microsoft.com/office/drawing/2014/main" id="{F1413996-7FEC-E87B-034A-6AED461A4737}"/>
              </a:ext>
            </a:extLst>
          </p:cNvPr>
          <p:cNvSpPr/>
          <p:nvPr/>
        </p:nvSpPr>
        <p:spPr>
          <a:xfrm>
            <a:off x="4575802" y="1937537"/>
            <a:ext cx="413397" cy="389286"/>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18" name="正方形/長方形 17">
            <a:extLst>
              <a:ext uri="{FF2B5EF4-FFF2-40B4-BE49-F238E27FC236}">
                <a16:creationId xmlns:a16="http://schemas.microsoft.com/office/drawing/2014/main" id="{62D9D38D-60B1-25F4-A084-25107EB12812}"/>
              </a:ext>
            </a:extLst>
          </p:cNvPr>
          <p:cNvSpPr/>
          <p:nvPr/>
        </p:nvSpPr>
        <p:spPr>
          <a:xfrm>
            <a:off x="190074" y="1947514"/>
            <a:ext cx="539600" cy="269213"/>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21" name="テキスト ボックス 20">
            <a:extLst>
              <a:ext uri="{FF2B5EF4-FFF2-40B4-BE49-F238E27FC236}">
                <a16:creationId xmlns:a16="http://schemas.microsoft.com/office/drawing/2014/main" id="{23EAF0C3-C6ED-D7B1-4478-EF97120D2D8E}"/>
              </a:ext>
            </a:extLst>
          </p:cNvPr>
          <p:cNvSpPr txBox="1"/>
          <p:nvPr/>
        </p:nvSpPr>
        <p:spPr>
          <a:xfrm>
            <a:off x="672693" y="1865872"/>
            <a:ext cx="193963" cy="369332"/>
          </a:xfrm>
          <a:prstGeom prst="rect">
            <a:avLst/>
          </a:prstGeom>
          <a:noFill/>
        </p:spPr>
        <p:txBody>
          <a:bodyPr wrap="square" rtlCol="0">
            <a:spAutoFit/>
          </a:bodyPr>
          <a:lstStyle/>
          <a:p>
            <a:r>
              <a:rPr lang="ja-JP" altLang="en-US" dirty="0">
                <a:solidFill>
                  <a:schemeClr val="bg1"/>
                </a:solidFill>
                <a:latin typeface="HG創英角ｺﾞｼｯｸUB" panose="020B0909000000000000" pitchFamily="49" charset="-128"/>
                <a:ea typeface="HG創英角ｺﾞｼｯｸUB" panose="020B0909000000000000" pitchFamily="49" charset="-128"/>
              </a:rPr>
              <a:t>①</a:t>
            </a:r>
            <a:endParaRPr kumimoji="1" lang="ja-JP" altLang="en-US" dirty="0">
              <a:solidFill>
                <a:schemeClr val="bg1"/>
              </a:solidFill>
              <a:latin typeface="HG創英角ｺﾞｼｯｸUB" panose="020B0909000000000000" pitchFamily="49" charset="-128"/>
              <a:ea typeface="HG創英角ｺﾞｼｯｸUB" panose="020B0909000000000000" pitchFamily="49" charset="-128"/>
            </a:endParaRPr>
          </a:p>
        </p:txBody>
      </p:sp>
      <p:sp>
        <p:nvSpPr>
          <p:cNvPr id="22" name="テキスト ボックス 21">
            <a:extLst>
              <a:ext uri="{FF2B5EF4-FFF2-40B4-BE49-F238E27FC236}">
                <a16:creationId xmlns:a16="http://schemas.microsoft.com/office/drawing/2014/main" id="{51F17529-068F-C1EE-73AB-A831B4902673}"/>
              </a:ext>
            </a:extLst>
          </p:cNvPr>
          <p:cNvSpPr txBox="1"/>
          <p:nvPr/>
        </p:nvSpPr>
        <p:spPr>
          <a:xfrm>
            <a:off x="4959930" y="1892838"/>
            <a:ext cx="193963" cy="369332"/>
          </a:xfrm>
          <a:prstGeom prst="rect">
            <a:avLst/>
          </a:prstGeom>
          <a:noFill/>
        </p:spPr>
        <p:txBody>
          <a:bodyPr wrap="square" rtlCol="0">
            <a:spAutoFit/>
          </a:bodyPr>
          <a:lstStyle/>
          <a:p>
            <a:r>
              <a:rPr kumimoji="1" lang="ja-JP" altLang="en-US" dirty="0">
                <a:solidFill>
                  <a:schemeClr val="bg1"/>
                </a:solidFill>
                <a:latin typeface="HG創英角ｺﾞｼｯｸUB" panose="020B0909000000000000" pitchFamily="49" charset="-128"/>
                <a:ea typeface="HG創英角ｺﾞｼｯｸUB" panose="020B0909000000000000" pitchFamily="49" charset="-128"/>
              </a:rPr>
              <a:t>②</a:t>
            </a:r>
          </a:p>
        </p:txBody>
      </p:sp>
    </p:spTree>
    <p:extLst>
      <p:ext uri="{BB962C8B-B14F-4D97-AF65-F5344CB8AC3E}">
        <p14:creationId xmlns:p14="http://schemas.microsoft.com/office/powerpoint/2010/main" val="2454679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5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43DBB5-7F2E-E650-9D6F-A3999F924B2A}"/>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EB6E5181-80BE-CB46-38FD-6077A38F43FE}"/>
              </a:ext>
            </a:extLst>
          </p:cNvPr>
          <p:cNvSpPr>
            <a:spLocks noGrp="1"/>
          </p:cNvSpPr>
          <p:nvPr>
            <p:ph type="title"/>
          </p:nvPr>
        </p:nvSpPr>
        <p:spPr>
          <a:xfrm>
            <a:off x="3727081" y="134693"/>
            <a:ext cx="3314804" cy="1081025"/>
          </a:xfrm>
        </p:spPr>
        <p:txBody>
          <a:bodyPr>
            <a:normAutofit fontScale="90000"/>
          </a:bodyPr>
          <a:lstStyle/>
          <a:p>
            <a:r>
              <a:rPr lang="ja-JP" altLang="en-US">
                <a:latin typeface="HG創英角ｺﾞｼｯｸUB" panose="020B0909000000000000" pitchFamily="49" charset="-128"/>
                <a:ea typeface="HG創英角ｺﾞｼｯｸUB" panose="020B0909000000000000" pitchFamily="49" charset="-128"/>
              </a:rPr>
              <a:t>グラフ説明書</a:t>
            </a: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20" name="テキスト ボックス 19">
            <a:extLst>
              <a:ext uri="{FF2B5EF4-FFF2-40B4-BE49-F238E27FC236}">
                <a16:creationId xmlns:a16="http://schemas.microsoft.com/office/drawing/2014/main" id="{701701B4-9F18-81A4-85E4-26CB1ECCEBAE}"/>
              </a:ext>
            </a:extLst>
          </p:cNvPr>
          <p:cNvSpPr txBox="1"/>
          <p:nvPr/>
        </p:nvSpPr>
        <p:spPr>
          <a:xfrm>
            <a:off x="10245" y="0"/>
            <a:ext cx="3716835" cy="369332"/>
          </a:xfrm>
          <a:prstGeom prst="rect">
            <a:avLst/>
          </a:prstGeom>
          <a:noFill/>
        </p:spPr>
        <p:txBody>
          <a:bodyPr wrap="square" lIns="91440" tIns="45720" rIns="91440" bIns="45720" rtlCol="0" anchor="t">
            <a:spAutoFit/>
          </a:bodyPr>
          <a:lstStyle/>
          <a:p>
            <a:r>
              <a:rPr kumimoji="1" lang="ja-JP" altLang="en-US" dirty="0">
                <a:solidFill>
                  <a:srgbClr val="FF0000"/>
                </a:solidFill>
                <a:latin typeface="HG創英角ｺﾞｼｯｸUB" panose="020B0909000000000000" pitchFamily="49" charset="-128"/>
                <a:ea typeface="HG創英角ｺﾞｼｯｸUB" panose="020B0909000000000000" pitchFamily="49" charset="-128"/>
              </a:rPr>
              <a:t>・X、Y軸、ノード間の距離の意味</a:t>
            </a:r>
          </a:p>
        </p:txBody>
      </p:sp>
      <p:sp>
        <p:nvSpPr>
          <p:cNvPr id="27" name="テキスト ボックス 26">
            <a:extLst>
              <a:ext uri="{FF2B5EF4-FFF2-40B4-BE49-F238E27FC236}">
                <a16:creationId xmlns:a16="http://schemas.microsoft.com/office/drawing/2014/main" id="{D8E3B268-2125-C457-5365-84B51C54B3F3}"/>
              </a:ext>
            </a:extLst>
          </p:cNvPr>
          <p:cNvSpPr txBox="1"/>
          <p:nvPr/>
        </p:nvSpPr>
        <p:spPr>
          <a:xfrm>
            <a:off x="7041885" y="2254107"/>
            <a:ext cx="4285989" cy="1477328"/>
          </a:xfrm>
          <a:prstGeom prst="rect">
            <a:avLst/>
          </a:prstGeom>
          <a:noFill/>
        </p:spPr>
        <p:txBody>
          <a:bodyPr wrap="square" rtlCol="0">
            <a:spAutoFit/>
          </a:bodyPr>
          <a:lstStyle/>
          <a:p>
            <a:r>
              <a:rPr kumimoji="1" lang="ja-JP" altLang="en-US" dirty="0">
                <a:latin typeface="HG創英角ｺﾞｼｯｸUB" panose="020B0909000000000000" pitchFamily="49" charset="-128"/>
                <a:ea typeface="HG創英角ｺﾞｼｯｸUB" panose="020B0909000000000000" pitchFamily="49" charset="-128"/>
              </a:rPr>
              <a:t>論文の年代情報</a:t>
            </a:r>
            <a:r>
              <a:rPr lang="ja-JP" altLang="en-US" dirty="0">
                <a:latin typeface="HG創英角ｺﾞｼｯｸUB" panose="020B0909000000000000" pitchFamily="49" charset="-128"/>
                <a:ea typeface="HG創英角ｺﾞｼｯｸUB" panose="020B0909000000000000" pitchFamily="49" charset="-128"/>
              </a:rPr>
              <a:t>に</a:t>
            </a:r>
            <a:r>
              <a:rPr kumimoji="1" lang="ja-JP" altLang="en-US" dirty="0">
                <a:latin typeface="HG創英角ｺﾞｼｯｸUB" panose="020B0909000000000000" pitchFamily="49" charset="-128"/>
                <a:ea typeface="HG創英角ｺﾞｼｯｸUB" panose="020B0909000000000000" pitchFamily="49" charset="-128"/>
              </a:rPr>
              <a:t>基づいて古ければ下に新しければ上にノードが配置される。</a:t>
            </a:r>
            <a:endParaRPr kumimoji="1" lang="en-US" altLang="ja-JP" dirty="0">
              <a:latin typeface="HG創英角ｺﾞｼｯｸUB" panose="020B0909000000000000" pitchFamily="49" charset="-128"/>
              <a:ea typeface="HG創英角ｺﾞｼｯｸUB" panose="020B0909000000000000" pitchFamily="49" charset="-128"/>
            </a:endParaRPr>
          </a:p>
          <a:p>
            <a:endParaRPr lang="en-US" altLang="ja-JP" dirty="0">
              <a:latin typeface="HG創英角ｺﾞｼｯｸUB" panose="020B0909000000000000" pitchFamily="49" charset="-128"/>
              <a:ea typeface="HG創英角ｺﾞｼｯｸUB" panose="020B0909000000000000" pitchFamily="49" charset="-128"/>
            </a:endParaRPr>
          </a:p>
          <a:p>
            <a:r>
              <a:rPr kumimoji="1" lang="en-US" altLang="ja-JP" dirty="0">
                <a:latin typeface="HG創英角ｺﾞｼｯｸUB" panose="020B0909000000000000" pitchFamily="49" charset="-128"/>
                <a:ea typeface="HG創英角ｺﾞｼｯｸUB" panose="020B0909000000000000" pitchFamily="49" charset="-128"/>
              </a:rPr>
              <a:t>X</a:t>
            </a:r>
            <a:r>
              <a:rPr lang="ja-JP" altLang="en-US" dirty="0">
                <a:latin typeface="HG創英角ｺﾞｼｯｸUB" panose="020B0909000000000000" pitchFamily="49" charset="-128"/>
                <a:ea typeface="HG創英角ｺﾞｼｯｸUB" panose="020B0909000000000000" pitchFamily="49" charset="-128"/>
              </a:rPr>
              <a:t>座標・ノード間の距離に</a:t>
            </a:r>
            <a:endParaRPr lang="en-US" altLang="ja-JP" dirty="0">
              <a:latin typeface="HG創英角ｺﾞｼｯｸUB" panose="020B0909000000000000" pitchFamily="49" charset="-128"/>
              <a:ea typeface="HG創英角ｺﾞｼｯｸUB" panose="020B0909000000000000" pitchFamily="49" charset="-128"/>
            </a:endParaRPr>
          </a:p>
          <a:p>
            <a:r>
              <a:rPr lang="ja-JP" altLang="en-US" dirty="0">
                <a:latin typeface="HG創英角ｺﾞｼｯｸUB" panose="020B0909000000000000" pitchFamily="49" charset="-128"/>
                <a:ea typeface="HG創英角ｺﾞｼｯｸUB" panose="020B0909000000000000" pitchFamily="49" charset="-128"/>
              </a:rPr>
              <a:t>特に意味付けはしていない。</a:t>
            </a:r>
            <a:endParaRPr kumimoji="1" lang="en-US" altLang="ja-JP" dirty="0">
              <a:latin typeface="HG創英角ｺﾞｼｯｸUB" panose="020B0909000000000000" pitchFamily="49" charset="-128"/>
              <a:ea typeface="HG創英角ｺﾞｼｯｸUB" panose="020B0909000000000000" pitchFamily="49" charset="-128"/>
            </a:endParaRPr>
          </a:p>
        </p:txBody>
      </p:sp>
      <p:pic>
        <p:nvPicPr>
          <p:cNvPr id="3" name="図 2">
            <a:extLst>
              <a:ext uri="{FF2B5EF4-FFF2-40B4-BE49-F238E27FC236}">
                <a16:creationId xmlns:a16="http://schemas.microsoft.com/office/drawing/2014/main" id="{71DADD7F-AF7D-4446-8F87-7E86E95DE914}"/>
              </a:ext>
            </a:extLst>
          </p:cNvPr>
          <p:cNvPicPr>
            <a:picLocks noChangeAspect="1"/>
          </p:cNvPicPr>
          <p:nvPr/>
        </p:nvPicPr>
        <p:blipFill>
          <a:blip r:embed="rId2"/>
          <a:stretch>
            <a:fillRect/>
          </a:stretch>
        </p:blipFill>
        <p:spPr>
          <a:xfrm>
            <a:off x="268863" y="1709161"/>
            <a:ext cx="6464829" cy="3065614"/>
          </a:xfrm>
          <a:prstGeom prst="rect">
            <a:avLst/>
          </a:prstGeom>
        </p:spPr>
      </p:pic>
      <p:sp>
        <p:nvSpPr>
          <p:cNvPr id="6" name="正方形/長方形 5">
            <a:extLst>
              <a:ext uri="{FF2B5EF4-FFF2-40B4-BE49-F238E27FC236}">
                <a16:creationId xmlns:a16="http://schemas.microsoft.com/office/drawing/2014/main" id="{4D4D51F2-36C8-7973-1E2D-15DD38608BD8}"/>
              </a:ext>
            </a:extLst>
          </p:cNvPr>
          <p:cNvSpPr/>
          <p:nvPr/>
        </p:nvSpPr>
        <p:spPr>
          <a:xfrm>
            <a:off x="268863" y="1651779"/>
            <a:ext cx="137537" cy="3122996"/>
          </a:xfrm>
          <a:prstGeom prst="rect">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latin typeface="HG創英角ｺﾞｼｯｸUB" panose="020B0909000000000000" pitchFamily="49" charset="-128"/>
              <a:ea typeface="HG創英角ｺﾞｼｯｸUB" panose="020B0909000000000000" pitchFamily="49" charset="-128"/>
            </a:endParaRPr>
          </a:p>
        </p:txBody>
      </p:sp>
    </p:spTree>
    <p:extLst>
      <p:ext uri="{BB962C8B-B14F-4D97-AF65-F5344CB8AC3E}">
        <p14:creationId xmlns:p14="http://schemas.microsoft.com/office/powerpoint/2010/main" val="31552249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43DBB5-7F2E-E650-9D6F-A3999F924B2A}"/>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EB6E5181-80BE-CB46-38FD-6077A38F43FE}"/>
              </a:ext>
            </a:extLst>
          </p:cNvPr>
          <p:cNvSpPr>
            <a:spLocks noGrp="1"/>
          </p:cNvSpPr>
          <p:nvPr>
            <p:ph type="title"/>
          </p:nvPr>
        </p:nvSpPr>
        <p:spPr>
          <a:xfrm>
            <a:off x="3727081" y="134693"/>
            <a:ext cx="3314804" cy="1081025"/>
          </a:xfrm>
        </p:spPr>
        <p:txBody>
          <a:bodyPr>
            <a:normAutofit fontScale="90000"/>
          </a:bodyPr>
          <a:lstStyle/>
          <a:p>
            <a:r>
              <a:rPr lang="ja-JP" altLang="en-US">
                <a:latin typeface="HG創英角ｺﾞｼｯｸUB" panose="020B0909000000000000" pitchFamily="49" charset="-128"/>
                <a:ea typeface="HG創英角ｺﾞｼｯｸUB" panose="020B0909000000000000" pitchFamily="49" charset="-128"/>
              </a:rPr>
              <a:t>グラフ説明書</a:t>
            </a: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20" name="テキスト ボックス 19">
            <a:extLst>
              <a:ext uri="{FF2B5EF4-FFF2-40B4-BE49-F238E27FC236}">
                <a16:creationId xmlns:a16="http://schemas.microsoft.com/office/drawing/2014/main" id="{701701B4-9F18-81A4-85E4-26CB1ECCEBAE}"/>
              </a:ext>
            </a:extLst>
          </p:cNvPr>
          <p:cNvSpPr txBox="1"/>
          <p:nvPr/>
        </p:nvSpPr>
        <p:spPr>
          <a:xfrm>
            <a:off x="10245" y="0"/>
            <a:ext cx="3716835" cy="369332"/>
          </a:xfrm>
          <a:prstGeom prst="rect">
            <a:avLst/>
          </a:prstGeom>
          <a:noFill/>
        </p:spPr>
        <p:txBody>
          <a:bodyPr wrap="square" lIns="91440" tIns="45720" rIns="91440" bIns="45720" rtlCol="0" anchor="t">
            <a:spAutoFit/>
          </a:bodyPr>
          <a:lstStyle/>
          <a:p>
            <a:r>
              <a:rPr kumimoji="1" lang="ja-JP" altLang="en-US" dirty="0">
                <a:solidFill>
                  <a:srgbClr val="FF0000"/>
                </a:solidFill>
                <a:latin typeface="HG創英角ｺﾞｼｯｸUB" panose="020B0909000000000000" pitchFamily="49" charset="-128"/>
                <a:ea typeface="HG創英角ｺﾞｼｯｸUB" panose="020B0909000000000000" pitchFamily="49" charset="-128"/>
              </a:rPr>
              <a:t>・エッジの繋がり方</a:t>
            </a:r>
          </a:p>
        </p:txBody>
      </p:sp>
      <p:sp>
        <p:nvSpPr>
          <p:cNvPr id="27" name="テキスト ボックス 26">
            <a:extLst>
              <a:ext uri="{FF2B5EF4-FFF2-40B4-BE49-F238E27FC236}">
                <a16:creationId xmlns:a16="http://schemas.microsoft.com/office/drawing/2014/main" id="{D8E3B268-2125-C457-5365-84B51C54B3F3}"/>
              </a:ext>
            </a:extLst>
          </p:cNvPr>
          <p:cNvSpPr txBox="1"/>
          <p:nvPr/>
        </p:nvSpPr>
        <p:spPr>
          <a:xfrm>
            <a:off x="5299672" y="1352457"/>
            <a:ext cx="5969317" cy="2308324"/>
          </a:xfrm>
          <a:prstGeom prst="rect">
            <a:avLst/>
          </a:prstGeom>
          <a:noFill/>
        </p:spPr>
        <p:txBody>
          <a:bodyPr wrap="square" rtlCol="0">
            <a:spAutoFit/>
          </a:bodyPr>
          <a:lstStyle/>
          <a:p>
            <a:r>
              <a:rPr lang="ja-JP" altLang="en-US" dirty="0">
                <a:latin typeface="HG創英角ｺﾞｼｯｸUB" panose="020B0909000000000000" pitchFamily="49" charset="-128"/>
                <a:ea typeface="HG創英角ｺﾞｼｯｸUB" panose="020B0909000000000000" pitchFamily="49" charset="-128"/>
              </a:rPr>
              <a:t>・時系列に基づいたグラフの場合</a:t>
            </a:r>
            <a:endParaRPr lang="en-US" altLang="ja-JP" dirty="0">
              <a:latin typeface="HG創英角ｺﾞｼｯｸUB" panose="020B0909000000000000" pitchFamily="49" charset="-128"/>
              <a:ea typeface="HG創英角ｺﾞｼｯｸUB" panose="020B0909000000000000" pitchFamily="49" charset="-128"/>
            </a:endParaRPr>
          </a:p>
          <a:p>
            <a:endParaRPr lang="en-US" altLang="ja-JP" dirty="0">
              <a:latin typeface="HG創英角ｺﾞｼｯｸUB" panose="020B0909000000000000" pitchFamily="49" charset="-128"/>
              <a:ea typeface="HG創英角ｺﾞｼｯｸUB" panose="020B0909000000000000" pitchFamily="49" charset="-128"/>
            </a:endParaRPr>
          </a:p>
          <a:p>
            <a:r>
              <a:rPr lang="ja-JP" altLang="en-US" dirty="0">
                <a:latin typeface="HG創英角ｺﾞｼｯｸUB" panose="020B0909000000000000" pitchFamily="49" charset="-128"/>
                <a:ea typeface="HG創英角ｺﾞｼｯｸUB" panose="020B0909000000000000" pitchFamily="49" charset="-128"/>
              </a:rPr>
              <a:t>時系列順に</a:t>
            </a:r>
            <a:r>
              <a:rPr lang="en-US" altLang="ja-JP" dirty="0" err="1">
                <a:latin typeface="HG創英角ｺﾞｼｯｸUB" panose="020B0909000000000000" pitchFamily="49" charset="-128"/>
                <a:ea typeface="HG創英角ｺﾞｼｯｸUB" panose="020B0909000000000000" pitchFamily="49" charset="-128"/>
              </a:rPr>
              <a:t>df</a:t>
            </a:r>
            <a:r>
              <a:rPr lang="ja-JP" altLang="en-US" dirty="0">
                <a:latin typeface="HG創英角ｺﾞｼｯｸUB" panose="020B0909000000000000" pitchFamily="49" charset="-128"/>
                <a:ea typeface="HG創英角ｺﾞｼｯｸUB" panose="020B0909000000000000" pitchFamily="49" charset="-128"/>
              </a:rPr>
              <a:t>を並び替え、論文間で類似度を取る。設定した閾値を超えた場合にのみエッジをつなぐ。未来から過去へつながったエッジは削除される。</a:t>
            </a:r>
            <a:endParaRPr lang="en-US" altLang="ja-JP" dirty="0">
              <a:latin typeface="HG創英角ｺﾞｼｯｸUB" panose="020B0909000000000000" pitchFamily="49" charset="-128"/>
              <a:ea typeface="HG創英角ｺﾞｼｯｸUB" panose="020B0909000000000000" pitchFamily="49" charset="-128"/>
            </a:endParaRPr>
          </a:p>
          <a:p>
            <a:endParaRPr kumimoji="1" lang="en-US" altLang="ja-JP" dirty="0">
              <a:latin typeface="HG創英角ｺﾞｼｯｸUB" panose="020B0909000000000000" pitchFamily="49" charset="-128"/>
              <a:ea typeface="HG創英角ｺﾞｼｯｸUB" panose="020B0909000000000000" pitchFamily="49" charset="-128"/>
            </a:endParaRPr>
          </a:p>
          <a:p>
            <a:r>
              <a:rPr lang="ja-JP" altLang="en-US" dirty="0">
                <a:latin typeface="HG創英角ｺﾞｼｯｸUB" panose="020B0909000000000000" pitchFamily="49" charset="-128"/>
                <a:ea typeface="HG創英角ｺﾞｼｯｸUB" panose="020B0909000000000000" pitchFamily="49" charset="-128"/>
              </a:rPr>
              <a:t>用途：時系列に基づいて論文が進展していく過程が確認できる。</a:t>
            </a:r>
            <a:endParaRPr kumimoji="1" lang="ja-JP" altLang="en-US" dirty="0">
              <a:latin typeface="HG創英角ｺﾞｼｯｸUB" panose="020B0909000000000000" pitchFamily="49" charset="-128"/>
              <a:ea typeface="HG創英角ｺﾞｼｯｸUB" panose="020B0909000000000000" pitchFamily="49" charset="-128"/>
            </a:endParaRPr>
          </a:p>
        </p:txBody>
      </p:sp>
      <p:pic>
        <p:nvPicPr>
          <p:cNvPr id="6" name="図 5">
            <a:extLst>
              <a:ext uri="{FF2B5EF4-FFF2-40B4-BE49-F238E27FC236}">
                <a16:creationId xmlns:a16="http://schemas.microsoft.com/office/drawing/2014/main" id="{033448ED-07AB-8C7F-EB05-931B6559F6AC}"/>
              </a:ext>
            </a:extLst>
          </p:cNvPr>
          <p:cNvPicPr>
            <a:picLocks noChangeAspect="1"/>
          </p:cNvPicPr>
          <p:nvPr/>
        </p:nvPicPr>
        <p:blipFill>
          <a:blip r:embed="rId2"/>
          <a:stretch>
            <a:fillRect/>
          </a:stretch>
        </p:blipFill>
        <p:spPr>
          <a:xfrm>
            <a:off x="435052" y="1215718"/>
            <a:ext cx="4091684" cy="2655875"/>
          </a:xfrm>
          <a:prstGeom prst="rect">
            <a:avLst/>
          </a:prstGeom>
        </p:spPr>
      </p:pic>
      <p:pic>
        <p:nvPicPr>
          <p:cNvPr id="10" name="図 9">
            <a:extLst>
              <a:ext uri="{FF2B5EF4-FFF2-40B4-BE49-F238E27FC236}">
                <a16:creationId xmlns:a16="http://schemas.microsoft.com/office/drawing/2014/main" id="{8C9D257F-F6AE-B8B9-EFE2-06FF86AE83D9}"/>
              </a:ext>
            </a:extLst>
          </p:cNvPr>
          <p:cNvPicPr>
            <a:picLocks noChangeAspect="1"/>
          </p:cNvPicPr>
          <p:nvPr/>
        </p:nvPicPr>
        <p:blipFill>
          <a:blip r:embed="rId3"/>
          <a:stretch>
            <a:fillRect/>
          </a:stretch>
        </p:blipFill>
        <p:spPr>
          <a:xfrm>
            <a:off x="241547" y="4005100"/>
            <a:ext cx="4478693" cy="2635897"/>
          </a:xfrm>
          <a:prstGeom prst="rect">
            <a:avLst/>
          </a:prstGeom>
        </p:spPr>
      </p:pic>
      <p:sp>
        <p:nvSpPr>
          <p:cNvPr id="11" name="テキスト ボックス 10">
            <a:extLst>
              <a:ext uri="{FF2B5EF4-FFF2-40B4-BE49-F238E27FC236}">
                <a16:creationId xmlns:a16="http://schemas.microsoft.com/office/drawing/2014/main" id="{691405FD-2446-1FF9-DF00-84694F07F6A4}"/>
              </a:ext>
            </a:extLst>
          </p:cNvPr>
          <p:cNvSpPr txBox="1"/>
          <p:nvPr/>
        </p:nvSpPr>
        <p:spPr>
          <a:xfrm>
            <a:off x="5277423" y="3804139"/>
            <a:ext cx="5969317" cy="2554545"/>
          </a:xfrm>
          <a:prstGeom prst="rect">
            <a:avLst/>
          </a:prstGeom>
          <a:noFill/>
        </p:spPr>
        <p:txBody>
          <a:bodyPr wrap="square" rtlCol="0">
            <a:spAutoFit/>
          </a:bodyPr>
          <a:lstStyle/>
          <a:p>
            <a:r>
              <a:rPr lang="ja-JP" altLang="en-US" sz="1600" dirty="0">
                <a:latin typeface="HG創英角ｺﾞｼｯｸUB" panose="020B0909000000000000" pitchFamily="49" charset="-128"/>
                <a:ea typeface="HG創英角ｺﾞｼｯｸUB" panose="020B0909000000000000" pitchFamily="49" charset="-128"/>
              </a:rPr>
              <a:t>・クエリから派生する論文をエッジでつなぐグラフの場合</a:t>
            </a:r>
            <a:endParaRPr lang="en-US" altLang="ja-JP" sz="1600" dirty="0">
              <a:latin typeface="HG創英角ｺﾞｼｯｸUB" panose="020B0909000000000000" pitchFamily="49" charset="-128"/>
              <a:ea typeface="HG創英角ｺﾞｼｯｸUB" panose="020B0909000000000000" pitchFamily="49" charset="-128"/>
            </a:endParaRPr>
          </a:p>
          <a:p>
            <a:endParaRPr lang="en-US" altLang="ja-JP" sz="1600" dirty="0">
              <a:latin typeface="HG創英角ｺﾞｼｯｸUB" panose="020B0909000000000000" pitchFamily="49" charset="-128"/>
              <a:ea typeface="HG創英角ｺﾞｼｯｸUB" panose="020B0909000000000000" pitchFamily="49" charset="-128"/>
            </a:endParaRPr>
          </a:p>
          <a:p>
            <a:r>
              <a:rPr lang="ja-JP" altLang="en-US" sz="1600" dirty="0">
                <a:latin typeface="HG創英角ｺﾞｼｯｸUB" panose="020B0909000000000000" pitchFamily="49" charset="-128"/>
                <a:ea typeface="HG創英角ｺﾞｼｯｸUB" panose="020B0909000000000000" pitchFamily="49" charset="-128"/>
              </a:rPr>
              <a:t>クエリをデータの始点とし、そこから類似度に基づいて閾値以上のものをエッジでつなぐ。ただし、クエリ→派生したもの→派生したものとなっていくため、層が深くなればなるほど、クエリとの関連性は下がっていく。</a:t>
            </a:r>
            <a:endParaRPr lang="en-US" altLang="ja-JP" sz="1600" dirty="0">
              <a:latin typeface="HG創英角ｺﾞｼｯｸUB" panose="020B0909000000000000" pitchFamily="49" charset="-128"/>
              <a:ea typeface="HG創英角ｺﾞｼｯｸUB" panose="020B0909000000000000" pitchFamily="49" charset="-128"/>
            </a:endParaRPr>
          </a:p>
          <a:p>
            <a:endParaRPr kumimoji="1" lang="en-US" altLang="ja-JP" sz="1600" dirty="0">
              <a:latin typeface="HG創英角ｺﾞｼｯｸUB" panose="020B0909000000000000" pitchFamily="49" charset="-128"/>
              <a:ea typeface="HG創英角ｺﾞｼｯｸUB" panose="020B0909000000000000" pitchFamily="49" charset="-128"/>
            </a:endParaRPr>
          </a:p>
          <a:p>
            <a:r>
              <a:rPr lang="ja-JP" altLang="en-US" sz="1600" dirty="0">
                <a:latin typeface="HG創英角ｺﾞｼｯｸUB" panose="020B0909000000000000" pitchFamily="49" charset="-128"/>
                <a:ea typeface="HG創英角ｺﾞｼｯｸUB" panose="020B0909000000000000" pitchFamily="49" charset="-128"/>
              </a:rPr>
              <a:t>用途：クエリから技術がどのように派生していくかが確認できる。</a:t>
            </a:r>
            <a:endParaRPr kumimoji="1" lang="en-US" altLang="ja-JP" sz="1600" dirty="0">
              <a:latin typeface="HG創英角ｺﾞｼｯｸUB" panose="020B0909000000000000" pitchFamily="49" charset="-128"/>
              <a:ea typeface="HG創英角ｺﾞｼｯｸUB" panose="020B0909000000000000" pitchFamily="49" charset="-128"/>
            </a:endParaRPr>
          </a:p>
          <a:p>
            <a:endParaRPr kumimoji="1" lang="en-US" altLang="ja-JP" sz="1600" dirty="0">
              <a:latin typeface="HG創英角ｺﾞｼｯｸUB" panose="020B0909000000000000" pitchFamily="49" charset="-128"/>
              <a:ea typeface="HG創英角ｺﾞｼｯｸUB" panose="020B0909000000000000" pitchFamily="49" charset="-128"/>
            </a:endParaRPr>
          </a:p>
        </p:txBody>
      </p:sp>
      <p:sp>
        <p:nvSpPr>
          <p:cNvPr id="4" name="テキスト ボックス 3">
            <a:extLst>
              <a:ext uri="{FF2B5EF4-FFF2-40B4-BE49-F238E27FC236}">
                <a16:creationId xmlns:a16="http://schemas.microsoft.com/office/drawing/2014/main" id="{CC3A2C99-2F52-5B80-7126-60A7C1954A02}"/>
              </a:ext>
            </a:extLst>
          </p:cNvPr>
          <p:cNvSpPr txBox="1"/>
          <p:nvPr/>
        </p:nvSpPr>
        <p:spPr>
          <a:xfrm>
            <a:off x="5277423" y="6177225"/>
            <a:ext cx="6461995" cy="646331"/>
          </a:xfrm>
          <a:prstGeom prst="rect">
            <a:avLst/>
          </a:prstGeom>
          <a:noFill/>
        </p:spPr>
        <p:txBody>
          <a:bodyPr wrap="square" rtlCol="0">
            <a:spAutoFit/>
          </a:bodyPr>
          <a:lstStyle/>
          <a:p>
            <a:r>
              <a:rPr lang="en-US" altLang="ja-JP" sz="1200" dirty="0">
                <a:latin typeface="HG創英角ｺﾞｼｯｸUB" panose="020B0909000000000000" pitchFamily="49" charset="-128"/>
                <a:ea typeface="HG創英角ｺﾞｼｯｸUB" panose="020B0909000000000000" pitchFamily="49" charset="-128"/>
              </a:rPr>
              <a:t>※</a:t>
            </a:r>
            <a:r>
              <a:rPr lang="ja-JP" altLang="en-US" sz="1200" dirty="0">
                <a:latin typeface="HG創英角ｺﾞｼｯｸUB" panose="020B0909000000000000" pitchFamily="49" charset="-128"/>
                <a:ea typeface="HG創英角ｺﾞｼｯｸUB" panose="020B0909000000000000" pitchFamily="49" charset="-128"/>
              </a:rPr>
              <a:t>前提として引用・被引用のデータが</a:t>
            </a:r>
            <a:r>
              <a:rPr lang="en-US" altLang="ja-JP" sz="1200" dirty="0" err="1">
                <a:latin typeface="HG創英角ｺﾞｼｯｸUB" panose="020B0909000000000000" pitchFamily="49" charset="-128"/>
                <a:ea typeface="HG創英角ｺﾞｼｯｸUB" panose="020B0909000000000000" pitchFamily="49" charset="-128"/>
              </a:rPr>
              <a:t>arxiv</a:t>
            </a:r>
            <a:r>
              <a:rPr lang="ja-JP" altLang="en-US" sz="1200" dirty="0">
                <a:latin typeface="HG創英角ｺﾞｼｯｸUB" panose="020B0909000000000000" pitchFamily="49" charset="-128"/>
                <a:ea typeface="HG創英角ｺﾞｼｯｸUB" panose="020B0909000000000000" pitchFamily="49" charset="-128"/>
              </a:rPr>
              <a:t>・</a:t>
            </a:r>
            <a:r>
              <a:rPr lang="en-US" altLang="ja-JP" sz="1200" dirty="0" err="1">
                <a:latin typeface="HG創英角ｺﾞｼｯｸUB" panose="020B0909000000000000" pitchFamily="49" charset="-128"/>
                <a:ea typeface="HG創英角ｺﾞｼｯｸUB" panose="020B0909000000000000" pitchFamily="49" charset="-128"/>
              </a:rPr>
              <a:t>pubmed</a:t>
            </a:r>
            <a:r>
              <a:rPr lang="ja-JP" altLang="en-US" sz="1200" dirty="0">
                <a:latin typeface="HG創英角ｺﾞｼｯｸUB" panose="020B0909000000000000" pitchFamily="49" charset="-128"/>
                <a:ea typeface="HG創英角ｺﾞｼｯｸUB" panose="020B0909000000000000" pitchFamily="49" charset="-128"/>
              </a:rPr>
              <a:t>には存在しないため、あくまで類似度に基づいて関わりが深い可能性が高いものをつないでいる形になる。</a:t>
            </a:r>
            <a:endParaRPr lang="en-US" altLang="ja-JP" sz="1200" dirty="0">
              <a:latin typeface="HG創英角ｺﾞｼｯｸUB" panose="020B0909000000000000" pitchFamily="49" charset="-128"/>
              <a:ea typeface="HG創英角ｺﾞｼｯｸUB" panose="020B0909000000000000" pitchFamily="49" charset="-128"/>
            </a:endParaRPr>
          </a:p>
          <a:p>
            <a:endParaRPr kumimoji="1" lang="ja-JP" altLang="en-US" sz="1200" dirty="0">
              <a:latin typeface="HG創英角ｺﾞｼｯｸUB" panose="020B0909000000000000" pitchFamily="49" charset="-128"/>
              <a:ea typeface="HG創英角ｺﾞｼｯｸUB" panose="020B0909000000000000" pitchFamily="49" charset="-128"/>
            </a:endParaRPr>
          </a:p>
        </p:txBody>
      </p:sp>
    </p:spTree>
    <p:extLst>
      <p:ext uri="{BB962C8B-B14F-4D97-AF65-F5344CB8AC3E}">
        <p14:creationId xmlns:p14="http://schemas.microsoft.com/office/powerpoint/2010/main" val="3990803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2EE8B7-A02A-5C2D-DA5F-4C69E6098802}"/>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82160276-6B22-7717-E451-4930D44B3749}"/>
              </a:ext>
            </a:extLst>
          </p:cNvPr>
          <p:cNvSpPr>
            <a:spLocks noGrp="1"/>
          </p:cNvSpPr>
          <p:nvPr>
            <p:ph type="title"/>
          </p:nvPr>
        </p:nvSpPr>
        <p:spPr>
          <a:xfrm>
            <a:off x="3727081" y="134693"/>
            <a:ext cx="3314804" cy="1081025"/>
          </a:xfrm>
        </p:spPr>
        <p:txBody>
          <a:bodyPr>
            <a:normAutofit fontScale="90000"/>
          </a:bodyPr>
          <a:lstStyle/>
          <a:p>
            <a:r>
              <a:rPr lang="ja-JP" altLang="en-US">
                <a:latin typeface="HG創英角ｺﾞｼｯｸUB" panose="020B0909000000000000" pitchFamily="49" charset="-128"/>
                <a:ea typeface="HG創英角ｺﾞｼｯｸUB" panose="020B0909000000000000" pitchFamily="49" charset="-128"/>
              </a:rPr>
              <a:t>グラフ説明書</a:t>
            </a: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20" name="テキスト ボックス 19">
            <a:extLst>
              <a:ext uri="{FF2B5EF4-FFF2-40B4-BE49-F238E27FC236}">
                <a16:creationId xmlns:a16="http://schemas.microsoft.com/office/drawing/2014/main" id="{82152A9D-F77E-4114-6ED3-281DD5A59940}"/>
              </a:ext>
            </a:extLst>
          </p:cNvPr>
          <p:cNvSpPr txBox="1"/>
          <p:nvPr/>
        </p:nvSpPr>
        <p:spPr>
          <a:xfrm>
            <a:off x="10245" y="0"/>
            <a:ext cx="3716835" cy="369332"/>
          </a:xfrm>
          <a:prstGeom prst="rect">
            <a:avLst/>
          </a:prstGeom>
          <a:noFill/>
        </p:spPr>
        <p:txBody>
          <a:bodyPr wrap="square" lIns="91440" tIns="45720" rIns="91440" bIns="45720" rtlCol="0" anchor="t">
            <a:spAutoFit/>
          </a:bodyPr>
          <a:lstStyle/>
          <a:p>
            <a:r>
              <a:rPr kumimoji="1" lang="ja-JP" altLang="en-US" dirty="0">
                <a:solidFill>
                  <a:srgbClr val="FF0000"/>
                </a:solidFill>
                <a:latin typeface="HG創英角ｺﾞｼｯｸUB" panose="020B0909000000000000" pitchFamily="49" charset="-128"/>
                <a:ea typeface="HG創英角ｺﾞｼｯｸUB" panose="020B0909000000000000" pitchFamily="49" charset="-128"/>
              </a:rPr>
              <a:t>・</a:t>
            </a:r>
            <a:r>
              <a:rPr lang="ja-JP" altLang="en-US" dirty="0">
                <a:solidFill>
                  <a:srgbClr val="FF0000"/>
                </a:solidFill>
                <a:latin typeface="HG創英角ｺﾞｼｯｸUB" panose="020B0909000000000000" pitchFamily="49" charset="-128"/>
                <a:ea typeface="HG創英角ｺﾞｼｯｸUB" panose="020B0909000000000000" pitchFamily="49" charset="-128"/>
              </a:rPr>
              <a:t>使用用途（想定）</a:t>
            </a:r>
            <a:endParaRPr kumimoji="1" lang="ja-JP" altLang="en-US" dirty="0">
              <a:solidFill>
                <a:srgbClr val="FF0000"/>
              </a:solidFill>
              <a:latin typeface="HG創英角ｺﾞｼｯｸUB" panose="020B0909000000000000" pitchFamily="49" charset="-128"/>
              <a:ea typeface="HG創英角ｺﾞｼｯｸUB" panose="020B0909000000000000" pitchFamily="49" charset="-128"/>
            </a:endParaRPr>
          </a:p>
        </p:txBody>
      </p:sp>
      <p:sp>
        <p:nvSpPr>
          <p:cNvPr id="27" name="テキスト ボックス 26">
            <a:extLst>
              <a:ext uri="{FF2B5EF4-FFF2-40B4-BE49-F238E27FC236}">
                <a16:creationId xmlns:a16="http://schemas.microsoft.com/office/drawing/2014/main" id="{ED457B2E-F6C0-ADE9-CD31-F5E9F5E14528}"/>
              </a:ext>
            </a:extLst>
          </p:cNvPr>
          <p:cNvSpPr txBox="1"/>
          <p:nvPr/>
        </p:nvSpPr>
        <p:spPr>
          <a:xfrm>
            <a:off x="5299672" y="1352457"/>
            <a:ext cx="5969317" cy="2123658"/>
          </a:xfrm>
          <a:prstGeom prst="rect">
            <a:avLst/>
          </a:prstGeom>
          <a:noFill/>
        </p:spPr>
        <p:txBody>
          <a:bodyPr wrap="square" rtlCol="0">
            <a:spAutoFit/>
          </a:bodyPr>
          <a:lstStyle/>
          <a:p>
            <a:r>
              <a:rPr lang="ja-JP" altLang="en-US" sz="1100" dirty="0">
                <a:latin typeface="HGP創英角ｺﾞｼｯｸUB" panose="020B0900000000000000" pitchFamily="50" charset="-128"/>
                <a:ea typeface="HGP創英角ｺﾞｼｯｸUB" panose="020B0900000000000000" pitchFamily="50" charset="-128"/>
              </a:rPr>
              <a:t>時系列に基づいたグラフの場合</a:t>
            </a:r>
            <a:endParaRPr lang="en-US" altLang="ja-JP" sz="1100" dirty="0">
              <a:latin typeface="HGP創英角ｺﾞｼｯｸUB" panose="020B0900000000000000" pitchFamily="50" charset="-128"/>
              <a:ea typeface="HGP創英角ｺﾞｼｯｸUB" panose="020B0900000000000000" pitchFamily="50" charset="-128"/>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100" b="0" i="0" u="none" strike="noStrike" cap="none" normalizeH="0" baseline="0" dirty="0">
              <a:ln>
                <a:noFill/>
              </a:ln>
              <a:solidFill>
                <a:schemeClr val="tx1"/>
              </a:solidFill>
              <a:effectLst/>
              <a:latin typeface="HGP創英角ｺﾞｼｯｸUB" panose="020B0900000000000000" pitchFamily="50" charset="-128"/>
              <a:ea typeface="HGP創英角ｺﾞｼｯｸUB" panose="020B0900000000000000" pitchFamily="50" charset="-128"/>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ja-JP" altLang="ja-JP" sz="1100" b="0" i="0" u="none" strike="noStrike" cap="none" normalizeH="0" baseline="0" dirty="0">
                <a:ln>
                  <a:noFill/>
                </a:ln>
                <a:solidFill>
                  <a:schemeClr val="tx1"/>
                </a:solidFill>
                <a:effectLst/>
                <a:latin typeface="HGP創英角ｺﾞｼｯｸUB" panose="020B0900000000000000" pitchFamily="50" charset="-128"/>
                <a:ea typeface="HGP創英角ｺﾞｼｯｸUB" panose="020B0900000000000000" pitchFamily="50" charset="-128"/>
              </a:rPr>
              <a:t>学術論文や技術トピックの進展や発展の流れを視覚的に把握するために使用される。</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ja-JP" altLang="ja-JP" sz="1100" b="0" i="0" u="none" strike="noStrike" cap="none" normalizeH="0" baseline="0" dirty="0">
                <a:ln>
                  <a:noFill/>
                </a:ln>
                <a:solidFill>
                  <a:schemeClr val="tx1"/>
                </a:solidFill>
                <a:effectLst/>
                <a:latin typeface="HGP創英角ｺﾞｼｯｸUB" panose="020B0900000000000000" pitchFamily="50" charset="-128"/>
                <a:ea typeface="HGP創英角ｺﾞｼｯｸUB" panose="020B0900000000000000" pitchFamily="50" charset="-128"/>
              </a:rPr>
              <a:t>時系列データの接続関係や相互関連を明示し、どのような順序で知識や技術が発展したかを理解するために活用する。</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ja-JP" altLang="ja-JP" sz="1100" b="0" i="0" u="none" strike="noStrike" cap="none" normalizeH="0" baseline="0" dirty="0">
                <a:ln>
                  <a:noFill/>
                </a:ln>
                <a:solidFill>
                  <a:schemeClr val="tx1"/>
                </a:solidFill>
                <a:effectLst/>
                <a:latin typeface="HGP創英角ｺﾞｼｯｸUB" panose="020B0900000000000000" pitchFamily="50" charset="-128"/>
                <a:ea typeface="HGP創英角ｺﾞｼｯｸUB" panose="020B0900000000000000" pitchFamily="50" charset="-128"/>
              </a:rPr>
              <a:t>特定の技術やテーマが異なるカテゴリ間でどのように変遷し影響し合ったか、また、複数分野の相互作用がどのように変わったかを可視化し、分析する。 </a:t>
            </a:r>
            <a:endParaRPr lang="en-US" altLang="ja-JP" sz="1100" dirty="0">
              <a:latin typeface="HGP創英角ｺﾞｼｯｸUB" panose="020B0900000000000000" pitchFamily="50" charset="-128"/>
              <a:ea typeface="HGP創英角ｺﾞｼｯｸUB" panose="020B0900000000000000" pitchFamily="50" charset="-128"/>
            </a:endParaRPr>
          </a:p>
          <a:p>
            <a:r>
              <a:rPr lang="ja-JP" altLang="en-US" sz="1100" dirty="0">
                <a:latin typeface="HGP創英角ｺﾞｼｯｸUB" panose="020B0900000000000000" pitchFamily="50" charset="-128"/>
                <a:ea typeface="HGP創英角ｺﾞｼｯｸUB" panose="020B0900000000000000" pitchFamily="50" charset="-128"/>
              </a:rPr>
              <a:t>・検索モード別で分析することで、どのカテゴリ・研究者がどの年代でキーワードの分野に大きな影響を与えているかを明らかに出来る。</a:t>
            </a:r>
            <a:endParaRPr lang="en-US" altLang="ja-JP" sz="1100" dirty="0">
              <a:latin typeface="HGP創英角ｺﾞｼｯｸUB" panose="020B0900000000000000" pitchFamily="50" charset="-128"/>
              <a:ea typeface="HGP創英角ｺﾞｼｯｸUB" panose="020B0900000000000000" pitchFamily="50" charset="-128"/>
            </a:endParaRPr>
          </a:p>
          <a:p>
            <a:r>
              <a:rPr lang="ja-JP" altLang="en-US" sz="1100" dirty="0">
                <a:latin typeface="HGP創英角ｺﾞｼｯｸUB" panose="020B0900000000000000" pitchFamily="50" charset="-128"/>
                <a:ea typeface="HGP創英角ｺﾞｼｯｸUB" panose="020B0900000000000000" pitchFamily="50" charset="-128"/>
              </a:rPr>
              <a:t>・学会発表や研究発表などで視覚的に説明する際に便利です。技術や研究の進展や発展の経路をわかりやすく説明するための資料として活用できます。</a:t>
            </a:r>
            <a:endParaRPr lang="en-US" altLang="ja-JP" sz="1100" dirty="0">
              <a:latin typeface="HGP創英角ｺﾞｼｯｸUB" panose="020B0900000000000000" pitchFamily="50" charset="-128"/>
              <a:ea typeface="HGP創英角ｺﾞｼｯｸUB" panose="020B0900000000000000" pitchFamily="50" charset="-128"/>
            </a:endParaRPr>
          </a:p>
          <a:p>
            <a:endParaRPr kumimoji="1" lang="ja-JP" altLang="en-US" sz="1100" dirty="0">
              <a:latin typeface="HGP創英角ｺﾞｼｯｸUB" panose="020B0900000000000000" pitchFamily="50" charset="-128"/>
              <a:ea typeface="HGP創英角ｺﾞｼｯｸUB" panose="020B0900000000000000" pitchFamily="50" charset="-128"/>
            </a:endParaRPr>
          </a:p>
        </p:txBody>
      </p:sp>
      <p:pic>
        <p:nvPicPr>
          <p:cNvPr id="6" name="図 5">
            <a:extLst>
              <a:ext uri="{FF2B5EF4-FFF2-40B4-BE49-F238E27FC236}">
                <a16:creationId xmlns:a16="http://schemas.microsoft.com/office/drawing/2014/main" id="{760600C5-FB04-60E5-6856-0DCEA5D28844}"/>
              </a:ext>
            </a:extLst>
          </p:cNvPr>
          <p:cNvPicPr>
            <a:picLocks noChangeAspect="1"/>
          </p:cNvPicPr>
          <p:nvPr/>
        </p:nvPicPr>
        <p:blipFill>
          <a:blip r:embed="rId2"/>
          <a:stretch>
            <a:fillRect/>
          </a:stretch>
        </p:blipFill>
        <p:spPr>
          <a:xfrm>
            <a:off x="435052" y="1215718"/>
            <a:ext cx="4091684" cy="2655875"/>
          </a:xfrm>
          <a:prstGeom prst="rect">
            <a:avLst/>
          </a:prstGeom>
        </p:spPr>
      </p:pic>
      <p:pic>
        <p:nvPicPr>
          <p:cNvPr id="10" name="図 9">
            <a:extLst>
              <a:ext uri="{FF2B5EF4-FFF2-40B4-BE49-F238E27FC236}">
                <a16:creationId xmlns:a16="http://schemas.microsoft.com/office/drawing/2014/main" id="{A443D9D1-F9E8-6A08-1EA8-DBBEC51E8CCE}"/>
              </a:ext>
            </a:extLst>
          </p:cNvPr>
          <p:cNvPicPr>
            <a:picLocks noChangeAspect="1"/>
          </p:cNvPicPr>
          <p:nvPr/>
        </p:nvPicPr>
        <p:blipFill>
          <a:blip r:embed="rId3"/>
          <a:stretch>
            <a:fillRect/>
          </a:stretch>
        </p:blipFill>
        <p:spPr>
          <a:xfrm>
            <a:off x="241547" y="4005100"/>
            <a:ext cx="4478693" cy="2635897"/>
          </a:xfrm>
          <a:prstGeom prst="rect">
            <a:avLst/>
          </a:prstGeom>
        </p:spPr>
      </p:pic>
      <p:sp>
        <p:nvSpPr>
          <p:cNvPr id="11" name="テキスト ボックス 10">
            <a:extLst>
              <a:ext uri="{FF2B5EF4-FFF2-40B4-BE49-F238E27FC236}">
                <a16:creationId xmlns:a16="http://schemas.microsoft.com/office/drawing/2014/main" id="{2C1BBF0D-6247-9756-3F39-174532CF263B}"/>
              </a:ext>
            </a:extLst>
          </p:cNvPr>
          <p:cNvSpPr txBox="1"/>
          <p:nvPr/>
        </p:nvSpPr>
        <p:spPr>
          <a:xfrm>
            <a:off x="5277423" y="4005100"/>
            <a:ext cx="5969317" cy="1692771"/>
          </a:xfrm>
          <a:prstGeom prst="rect">
            <a:avLst/>
          </a:prstGeom>
          <a:noFill/>
        </p:spPr>
        <p:txBody>
          <a:bodyPr wrap="square" rtlCol="0">
            <a:spAutoFit/>
          </a:bodyPr>
          <a:lstStyle/>
          <a:p>
            <a:r>
              <a:rPr lang="ja-JP" altLang="en-US" sz="1600" dirty="0">
                <a:latin typeface="HG創英角ｺﾞｼｯｸUB" panose="020B0909000000000000" pitchFamily="49" charset="-128"/>
                <a:ea typeface="HG創英角ｺﾞｼｯｸUB" panose="020B0909000000000000" pitchFamily="49" charset="-128"/>
              </a:rPr>
              <a:t>クエリから派生する論文をエッジでつなぐグラフの場合</a:t>
            </a:r>
            <a:endParaRPr lang="en-US" altLang="ja-JP" sz="1600" dirty="0">
              <a:latin typeface="HG創英角ｺﾞｼｯｸUB" panose="020B0909000000000000" pitchFamily="49" charset="-128"/>
              <a:ea typeface="HG創英角ｺﾞｼｯｸUB" panose="020B0909000000000000" pitchFamily="49" charset="-128"/>
            </a:endParaRPr>
          </a:p>
          <a:p>
            <a:endParaRPr lang="en-US" altLang="ja-JP" sz="1100" dirty="0">
              <a:latin typeface="HGP創英角ｺﾞｼｯｸUB" panose="020B0900000000000000" pitchFamily="50" charset="-128"/>
              <a:ea typeface="HGP創英角ｺﾞｼｯｸUB" panose="020B0900000000000000" pitchFamily="50" charset="-128"/>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ja-JP" altLang="ja-JP" sz="1100" b="0" i="0" u="none" strike="noStrike" cap="none" normalizeH="0" baseline="0" dirty="0">
                <a:ln>
                  <a:noFill/>
                </a:ln>
                <a:solidFill>
                  <a:schemeClr val="tx1"/>
                </a:solidFill>
                <a:effectLst/>
                <a:latin typeface="HGP創英角ｺﾞｼｯｸUB" panose="020B0900000000000000" pitchFamily="50" charset="-128"/>
                <a:ea typeface="HGP創英角ｺﾞｼｯｸUB" panose="020B0900000000000000" pitchFamily="50" charset="-128"/>
              </a:rPr>
              <a:t>特定のクエリを出発点として、関連性の高い論文やデータを検索し、その周辺の知識ネットワークを探索するために使用される。</a:t>
            </a:r>
            <a:endParaRPr kumimoji="0" lang="en-US" altLang="ja-JP" sz="1100" b="0" i="0" u="none" strike="noStrike" cap="none" normalizeH="0" baseline="0" dirty="0">
              <a:ln>
                <a:noFill/>
              </a:ln>
              <a:solidFill>
                <a:schemeClr val="tx1"/>
              </a:solidFill>
              <a:effectLst/>
              <a:latin typeface="HGP創英角ｺﾞｼｯｸUB" panose="020B0900000000000000" pitchFamily="50" charset="-128"/>
              <a:ea typeface="HGP創英角ｺﾞｼｯｸUB" panose="020B0900000000000000" pitchFamily="50" charset="-128"/>
            </a:endParaRPr>
          </a:p>
          <a:p>
            <a:pPr eaLnBrk="0" fontAlgn="base" hangingPunct="0">
              <a:spcBef>
                <a:spcPct val="0"/>
              </a:spcBef>
              <a:spcAft>
                <a:spcPct val="0"/>
              </a:spcAft>
            </a:pPr>
            <a:r>
              <a:rPr lang="ja-JP" altLang="en-US" sz="1100" dirty="0">
                <a:latin typeface="HGP創英角ｺﾞｼｯｸUB" panose="020B0900000000000000" pitchFamily="50" charset="-128"/>
                <a:ea typeface="HGP創英角ｺﾞｼｯｸUB" panose="020B0900000000000000" pitchFamily="50" charset="-128"/>
              </a:rPr>
              <a:t>・関連性論文のネットワークを構築するため、まだ研究が少ない分野や新たなアプローチの必要性などの研究の隙間を見つけ、新たな研究テーマを選ぶ指針にできる。</a:t>
            </a:r>
            <a:endParaRPr kumimoji="0" lang="ja-JP" altLang="ja-JP" sz="1100" b="0" i="0" u="none" strike="noStrike" cap="none" normalizeH="0" baseline="0" dirty="0">
              <a:ln>
                <a:noFill/>
              </a:ln>
              <a:solidFill>
                <a:schemeClr val="tx1"/>
              </a:solidFill>
              <a:effectLst/>
              <a:latin typeface="HGP創英角ｺﾞｼｯｸUB" panose="020B0900000000000000" pitchFamily="50" charset="-128"/>
              <a:ea typeface="HGP創英角ｺﾞｼｯｸUB" panose="020B0900000000000000" pitchFamily="50" charset="-128"/>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ja-JP" altLang="ja-JP" sz="1100" b="0" i="0" u="none" strike="noStrike" cap="none" normalizeH="0" baseline="0" dirty="0">
                <a:ln>
                  <a:noFill/>
                </a:ln>
                <a:solidFill>
                  <a:schemeClr val="tx1"/>
                </a:solidFill>
                <a:effectLst/>
                <a:latin typeface="HGP創英角ｺﾞｼｯｸUB" panose="020B0900000000000000" pitchFamily="50" charset="-128"/>
                <a:ea typeface="HGP創英角ｺﾞｼｯｸUB" panose="020B0900000000000000" pitchFamily="50" charset="-128"/>
              </a:rPr>
              <a:t>中心テーマに関連した知識の広がりや接続性を把握し、特定のテーマがどのように多層的に発展し派生したかを調査するためのツールとして活用する。</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ja-JP" altLang="ja-JP" sz="1100" b="0" i="0" u="none" strike="noStrike" cap="none" normalizeH="0" baseline="0" dirty="0">
                <a:ln>
                  <a:noFill/>
                </a:ln>
                <a:solidFill>
                  <a:schemeClr val="tx1"/>
                </a:solidFill>
                <a:effectLst/>
                <a:latin typeface="HGP創英角ｺﾞｼｯｸUB" panose="020B0900000000000000" pitchFamily="50" charset="-128"/>
                <a:ea typeface="HGP創英角ｺﾞｼｯｸUB" panose="020B0900000000000000" pitchFamily="50" charset="-128"/>
              </a:rPr>
              <a:t>クエリを中心とした情報クラスタの把握により、研究や分析の方向性を明確化する。 </a:t>
            </a:r>
          </a:p>
        </p:txBody>
      </p:sp>
    </p:spTree>
    <p:extLst>
      <p:ext uri="{BB962C8B-B14F-4D97-AF65-F5344CB8AC3E}">
        <p14:creationId xmlns:p14="http://schemas.microsoft.com/office/powerpoint/2010/main" val="1610539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1D4B8-D3EE-73A9-3EE7-E9311C34F3A7}"/>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5B5C53F6-2F28-C802-76DB-6C13B0A20C99}"/>
              </a:ext>
            </a:extLst>
          </p:cNvPr>
          <p:cNvSpPr>
            <a:spLocks noGrp="1"/>
          </p:cNvSpPr>
          <p:nvPr>
            <p:ph type="title"/>
          </p:nvPr>
        </p:nvSpPr>
        <p:spPr>
          <a:xfrm>
            <a:off x="3727081" y="134693"/>
            <a:ext cx="3314804" cy="1081025"/>
          </a:xfrm>
        </p:spPr>
        <p:txBody>
          <a:bodyPr>
            <a:normAutofit fontScale="90000"/>
          </a:bodyPr>
          <a:lstStyle/>
          <a:p>
            <a:r>
              <a:rPr lang="ja-JP" altLang="en-US">
                <a:latin typeface="HG創英角ｺﾞｼｯｸUB" panose="020B0909000000000000" pitchFamily="49" charset="-128"/>
                <a:ea typeface="HG創英角ｺﾞｼｯｸUB" panose="020B0909000000000000" pitchFamily="49" charset="-128"/>
              </a:rPr>
              <a:t>グラフ説明書</a:t>
            </a:r>
            <a:endParaRPr kumimoji="1" lang="ja-JP" altLang="en-US">
              <a:latin typeface="HG創英角ｺﾞｼｯｸUB" panose="020B0909000000000000" pitchFamily="49" charset="-128"/>
              <a:ea typeface="HG創英角ｺﾞｼｯｸUB" panose="020B0909000000000000" pitchFamily="49" charset="-128"/>
            </a:endParaRPr>
          </a:p>
        </p:txBody>
      </p:sp>
      <p:sp>
        <p:nvSpPr>
          <p:cNvPr id="20" name="テキスト ボックス 19">
            <a:extLst>
              <a:ext uri="{FF2B5EF4-FFF2-40B4-BE49-F238E27FC236}">
                <a16:creationId xmlns:a16="http://schemas.microsoft.com/office/drawing/2014/main" id="{2DEF74A3-7102-0260-BC86-C341DBD57BA9}"/>
              </a:ext>
            </a:extLst>
          </p:cNvPr>
          <p:cNvSpPr txBox="1"/>
          <p:nvPr/>
        </p:nvSpPr>
        <p:spPr>
          <a:xfrm>
            <a:off x="10245" y="0"/>
            <a:ext cx="3716835" cy="369332"/>
          </a:xfrm>
          <a:prstGeom prst="rect">
            <a:avLst/>
          </a:prstGeom>
          <a:noFill/>
        </p:spPr>
        <p:txBody>
          <a:bodyPr wrap="square" lIns="91440" tIns="45720" rIns="91440" bIns="45720" rtlCol="0" anchor="t">
            <a:spAutoFit/>
          </a:bodyPr>
          <a:lstStyle/>
          <a:p>
            <a:r>
              <a:rPr kumimoji="1" lang="ja-JP" altLang="en-US" dirty="0">
                <a:solidFill>
                  <a:srgbClr val="FF0000"/>
                </a:solidFill>
                <a:latin typeface="HG創英角ｺﾞｼｯｸUB" panose="020B0909000000000000" pitchFamily="49" charset="-128"/>
                <a:ea typeface="HG創英角ｺﾞｼｯｸUB" panose="020B0909000000000000" pitchFamily="49" charset="-128"/>
              </a:rPr>
              <a:t>・</a:t>
            </a:r>
            <a:r>
              <a:rPr kumimoji="1" lang="en-US" altLang="ja-JP" dirty="0">
                <a:solidFill>
                  <a:srgbClr val="FF0000"/>
                </a:solidFill>
                <a:latin typeface="HG創英角ｺﾞｼｯｸUB" panose="020B0909000000000000" pitchFamily="49" charset="-128"/>
                <a:ea typeface="HG創英角ｺﾞｼｯｸUB" panose="020B0909000000000000" pitchFamily="49" charset="-128"/>
              </a:rPr>
              <a:t>CSV</a:t>
            </a:r>
            <a:r>
              <a:rPr kumimoji="1" lang="ja-JP" altLang="en-US" dirty="0">
                <a:solidFill>
                  <a:srgbClr val="FF0000"/>
                </a:solidFill>
                <a:latin typeface="HG創英角ｺﾞｼｯｸUB" panose="020B0909000000000000" pitchFamily="49" charset="-128"/>
                <a:ea typeface="HG創英角ｺﾞｼｯｸUB" panose="020B0909000000000000" pitchFamily="49" charset="-128"/>
              </a:rPr>
              <a:t>ファイルについて</a:t>
            </a:r>
          </a:p>
        </p:txBody>
      </p:sp>
      <p:sp>
        <p:nvSpPr>
          <p:cNvPr id="3" name="テキスト ボックス 2">
            <a:extLst>
              <a:ext uri="{FF2B5EF4-FFF2-40B4-BE49-F238E27FC236}">
                <a16:creationId xmlns:a16="http://schemas.microsoft.com/office/drawing/2014/main" id="{9D918971-080D-D801-4574-4CB96E4D27C6}"/>
              </a:ext>
            </a:extLst>
          </p:cNvPr>
          <p:cNvSpPr txBox="1"/>
          <p:nvPr/>
        </p:nvSpPr>
        <p:spPr>
          <a:xfrm>
            <a:off x="1191491" y="2299852"/>
            <a:ext cx="9809018" cy="3170099"/>
          </a:xfrm>
          <a:prstGeom prst="rect">
            <a:avLst/>
          </a:prstGeom>
          <a:noFill/>
        </p:spPr>
        <p:txBody>
          <a:bodyPr wrap="square" rtlCol="0">
            <a:spAutoFit/>
          </a:bodyPr>
          <a:lstStyle/>
          <a:p>
            <a:r>
              <a:rPr kumimoji="1" lang="ja-JP" altLang="en-US" sz="4000" dirty="0">
                <a:latin typeface="HGP創英角ｺﾞｼｯｸUB" panose="020B0900000000000000" pitchFamily="50" charset="-128"/>
                <a:ea typeface="HGP創英角ｺﾞｼｯｸUB" panose="020B0900000000000000" pitchFamily="50" charset="-128"/>
              </a:rPr>
              <a:t>プログラムファイルと同じディレクトリ内に論文詳細</a:t>
            </a:r>
            <a:r>
              <a:rPr kumimoji="1" lang="en-US" altLang="ja-JP" sz="4000" dirty="0">
                <a:latin typeface="HGP創英角ｺﾞｼｯｸUB" panose="020B0900000000000000" pitchFamily="50" charset="-128"/>
                <a:ea typeface="HGP創英角ｺﾞｼｯｸUB" panose="020B0900000000000000" pitchFamily="50" charset="-128"/>
              </a:rPr>
              <a:t>.csv</a:t>
            </a:r>
            <a:r>
              <a:rPr lang="ja-JP" altLang="en-US" sz="4000" dirty="0">
                <a:latin typeface="HGP創英角ｺﾞｼｯｸUB" panose="020B0900000000000000" pitchFamily="50" charset="-128"/>
                <a:ea typeface="HGP創英角ｺﾞｼｯｸUB" panose="020B0900000000000000" pitchFamily="50" charset="-128"/>
              </a:rPr>
              <a:t>という名称で論文の詳細情報が入ったファイルが生成されるので、</a:t>
            </a:r>
            <a:r>
              <a:rPr lang="en-US" altLang="ja-JP" sz="4000" dirty="0">
                <a:latin typeface="HGP創英角ｺﾞｼｯｸUB" panose="020B0900000000000000" pitchFamily="50" charset="-128"/>
                <a:ea typeface="HGP創英角ｺﾞｼｯｸUB" panose="020B0900000000000000" pitchFamily="50" charset="-128"/>
              </a:rPr>
              <a:t>URL</a:t>
            </a:r>
            <a:r>
              <a:rPr lang="ja-JP" altLang="en-US" sz="4000" dirty="0">
                <a:latin typeface="HGP創英角ｺﾞｼｯｸUB" panose="020B0900000000000000" pitchFamily="50" charset="-128"/>
                <a:ea typeface="HGP創英角ｺﾞｼｯｸUB" panose="020B0900000000000000" pitchFamily="50" charset="-128"/>
              </a:rPr>
              <a:t>や論文の要約などの情報はそれで確認できる。</a:t>
            </a:r>
            <a:endParaRPr lang="en-US" altLang="ja-JP" sz="4000" dirty="0">
              <a:latin typeface="HGP創英角ｺﾞｼｯｸUB" panose="020B0900000000000000" pitchFamily="50" charset="-128"/>
              <a:ea typeface="HGP創英角ｺﾞｼｯｸUB" panose="020B0900000000000000" pitchFamily="50" charset="-128"/>
            </a:endParaRPr>
          </a:p>
          <a:p>
            <a:endParaRPr kumimoji="1" lang="ja-JP" altLang="en-US" sz="4000" dirty="0">
              <a:latin typeface="HGP創英角ｺﾞｼｯｸUB" panose="020B0900000000000000" pitchFamily="50" charset="-128"/>
              <a:ea typeface="HGP創英角ｺﾞｼｯｸUB" panose="020B0900000000000000" pitchFamily="50" charset="-128"/>
            </a:endParaRPr>
          </a:p>
        </p:txBody>
      </p:sp>
    </p:spTree>
    <p:extLst>
      <p:ext uri="{BB962C8B-B14F-4D97-AF65-F5344CB8AC3E}">
        <p14:creationId xmlns:p14="http://schemas.microsoft.com/office/powerpoint/2010/main" val="879808038"/>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457</TotalTime>
  <Words>1033</Words>
  <Application>Microsoft Office PowerPoint</Application>
  <PresentationFormat>ワイド画面</PresentationFormat>
  <Paragraphs>105</Paragraphs>
  <Slides>9</Slides>
  <Notes>0</Notes>
  <HiddenSlides>0</HiddenSlides>
  <MMClips>2</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9</vt:i4>
      </vt:variant>
    </vt:vector>
  </HeadingPairs>
  <TitlesOfParts>
    <vt:vector size="15" baseType="lpstr">
      <vt:lpstr>HGP創英角ｺﾞｼｯｸUB</vt:lpstr>
      <vt:lpstr>HG創英角ｺﾞｼｯｸUB</vt:lpstr>
      <vt:lpstr>游ゴシック</vt:lpstr>
      <vt:lpstr>游ゴシック Light</vt:lpstr>
      <vt:lpstr>Arial</vt:lpstr>
      <vt:lpstr>Office テーマ</vt:lpstr>
      <vt:lpstr>グラフ概要説明</vt:lpstr>
      <vt:lpstr>グラフ説明書</vt:lpstr>
      <vt:lpstr>グラフ説明書</vt:lpstr>
      <vt:lpstr>グラフ説明書</vt:lpstr>
      <vt:lpstr>グラフ説明書</vt:lpstr>
      <vt:lpstr>グラフ説明書</vt:lpstr>
      <vt:lpstr>グラフ説明書</vt:lpstr>
      <vt:lpstr>グラフ説明書</vt:lpstr>
      <vt:lpstr>グラフ説明書</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OKS22 南裕斗</dc:creator>
  <cp:lastModifiedBy>OKS22 南裕斗</cp:lastModifiedBy>
  <cp:revision>13</cp:revision>
  <dcterms:created xsi:type="dcterms:W3CDTF">2024-11-08T02:37:42Z</dcterms:created>
  <dcterms:modified xsi:type="dcterms:W3CDTF">2024-11-13T05:46:53Z</dcterms:modified>
</cp:coreProperties>
</file>

<file path=docProps/thumbnail.jpeg>
</file>